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60" r:id="rId4"/>
    <p:sldId id="261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39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69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99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8925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21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003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322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70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32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55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627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62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062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67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40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91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E63D5A3-C9A5-F14C-A7C8-1D34EB943D1B}" type="datetimeFigureOut">
              <a:rPr lang="en-US" smtClean="0"/>
              <a:t>2/13/21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E7452BC-347C-CF4F-9D09-8F22125C4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23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reduceflooding.com/2019/12/17/luce-bayou-interbasin-transfer-project-construction-photo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reaterhoustonwater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tmwd.com/east-fork-water-reuse-project/" TargetMode="External"/><Relationship Id="rId2" Type="http://schemas.openxmlformats.org/officeDocument/2006/relationships/hyperlink" Target="https://texaslivingwaters.org/bestbets/reuse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aterworld.com/drinking-water/article/16223806/video-texas-desalination-plant-marks-10-years-of-innovati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Current ISSUE 2021: Water Resources Management: Local Solutions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Envirothon</a:t>
            </a:r>
            <a:r>
              <a:rPr lang="en-US" dirty="0"/>
              <a:t> Teacher Training</a:t>
            </a:r>
          </a:p>
          <a:p>
            <a:r>
              <a:rPr lang="en-US" dirty="0"/>
              <a:t>February 13, 2021</a:t>
            </a:r>
          </a:p>
        </p:txBody>
      </p:sp>
    </p:spTree>
    <p:extLst>
      <p:ext uri="{BB962C8B-B14F-4D97-AF65-F5344CB8AC3E}">
        <p14:creationId xmlns:p14="http://schemas.microsoft.com/office/powerpoint/2010/main" val="2495862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189B4-D15E-BB4B-8364-9E41B2CC8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307622"/>
            <a:ext cx="10364451" cy="1596177"/>
          </a:xfrm>
        </p:spPr>
        <p:txBody>
          <a:bodyPr/>
          <a:lstStyle/>
          <a:p>
            <a:r>
              <a:rPr lang="en-US" dirty="0"/>
              <a:t>Last Year, We talked about the Issue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716EA51-A39B-5245-B30A-8B7BFED5834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636" y="1714399"/>
            <a:ext cx="4565649" cy="3424237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C1F577E-64C1-6649-9559-DB0DDF5EC6D4}"/>
              </a:ext>
            </a:extLst>
          </p:cNvPr>
          <p:cNvSpPr txBox="1"/>
          <p:nvPr/>
        </p:nvSpPr>
        <p:spPr>
          <a:xfrm>
            <a:off x="1099225" y="1903799"/>
            <a:ext cx="432880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Economics of water: a supply and demand issue</a:t>
            </a:r>
          </a:p>
          <a:p>
            <a:endParaRPr lang="en-US" dirty="0"/>
          </a:p>
          <a:p>
            <a:r>
              <a:rPr lang="en-US" dirty="0"/>
              <a:t>Issue is mediated by environmental and societal externalities</a:t>
            </a:r>
          </a:p>
          <a:p>
            <a:endParaRPr lang="en-US" dirty="0"/>
          </a:p>
          <a:p>
            <a:r>
              <a:rPr lang="en-US" dirty="0"/>
              <a:t>Supplies and users are affected by climate change, human migration, weather, and pollution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8733488-622F-0449-B559-0FD963E906D3}"/>
              </a:ext>
            </a:extLst>
          </p:cNvPr>
          <p:cNvSpPr txBox="1">
            <a:spLocks/>
          </p:cNvSpPr>
          <p:nvPr/>
        </p:nvSpPr>
        <p:spPr>
          <a:xfrm>
            <a:off x="1254801" y="4907995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This year, Here are some local solutions</a:t>
            </a:r>
          </a:p>
        </p:txBody>
      </p:sp>
    </p:spTree>
    <p:extLst>
      <p:ext uri="{BB962C8B-B14F-4D97-AF65-F5344CB8AC3E}">
        <p14:creationId xmlns:p14="http://schemas.microsoft.com/office/powerpoint/2010/main" val="1429696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11E61-72F3-4F46-91DC-0D6C05C22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Luce Bayou </a:t>
            </a:r>
            <a:r>
              <a:rPr lang="en-US" dirty="0" err="1"/>
              <a:t>interbasin</a:t>
            </a:r>
            <a:r>
              <a:rPr lang="en-US" dirty="0"/>
              <a:t> Transfer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73AFC-CB4C-F742-A5C2-8A199D97CCE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Luce Bayou </a:t>
            </a:r>
            <a:r>
              <a:rPr lang="en-US" dirty="0" err="1"/>
              <a:t>Interbasin</a:t>
            </a:r>
            <a:r>
              <a:rPr lang="en-US" dirty="0"/>
              <a:t> Transfer Project: Connects the Trinity and San Jacinto Watersheds</a:t>
            </a:r>
          </a:p>
          <a:p>
            <a:r>
              <a:rPr lang="en-US" dirty="0"/>
              <a:t>Takes water from the trinity to Lake Houston (RESERVOIR ON THE SAN JAC): 500 MILLION GALLONS/DAY MAX CAPACITY</a:t>
            </a:r>
          </a:p>
          <a:p>
            <a:r>
              <a:rPr lang="en-US" dirty="0"/>
              <a:t>Extraction from Lake Houston to the Northeast Water purification Plant</a:t>
            </a:r>
          </a:p>
          <a:p>
            <a:r>
              <a:rPr lang="en-US" dirty="0"/>
              <a:t>GOAL: MAINTAIN SUPPLY FOR THE CITY OF HOUSTON INTO THE FUTURE</a:t>
            </a:r>
          </a:p>
          <a:p>
            <a:r>
              <a:rPr lang="en-US" dirty="0"/>
              <a:t>REDUCE RELIANCE ON GROUNDWATER = REDUCE SUBSIDENCE</a:t>
            </a:r>
          </a:p>
          <a:p>
            <a:r>
              <a:rPr lang="en-US" dirty="0">
                <a:hlinkClick r:id="rId2"/>
              </a:rPr>
              <a:t>https://reduceflooding.com/2019/12/17/luce-bayou-interbasin-transfer-project-construction-photos/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540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044DE-388A-0740-81AF-37E3F66AF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Expansion of the Northeast Water Purification Plant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F5855-F7B3-F249-B72B-05828B1BBD1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Plant currently treats 80 million gallons/day</a:t>
            </a:r>
          </a:p>
          <a:p>
            <a:r>
              <a:rPr lang="en-US" dirty="0"/>
              <a:t>Expansion will add 320 million gallon/day capacity</a:t>
            </a:r>
          </a:p>
          <a:p>
            <a:r>
              <a:rPr lang="en-US" dirty="0"/>
              <a:t>This pairs with the Luce bayou IBTP which will provide the water to Lake Houston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https://greaterhoustonwater.com</a:t>
            </a:r>
            <a:r>
              <a:rPr lang="en-US">
                <a:hlinkClick r:id="rId2"/>
              </a:rPr>
              <a:t>/</a:t>
            </a:r>
            <a:endParaRPr lang="en-US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328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54488-243D-C44F-87D5-ABC900A8C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East Fork Water Reuse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3FA68-74E7-0F42-BD8B-39F6D4E1A10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Northeast Texas, on the East fork of the Trinity River</a:t>
            </a:r>
          </a:p>
          <a:p>
            <a:r>
              <a:rPr lang="en-US" dirty="0"/>
              <a:t>Farmersville, Forney, Garland, McKinney, Mesquite, Princeton, Plano, Rockwall, Royse City, Wylie, Richardson, Allen, and Frisco</a:t>
            </a:r>
          </a:p>
          <a:p>
            <a:r>
              <a:rPr lang="en-US" dirty="0"/>
              <a:t>1840 acres of wetlands and canals</a:t>
            </a:r>
          </a:p>
          <a:p>
            <a:r>
              <a:rPr lang="en-US" dirty="0"/>
              <a:t>Treated wastewater travels 44 miles to Lavon Lake</a:t>
            </a:r>
          </a:p>
          <a:p>
            <a:r>
              <a:rPr lang="en-US" dirty="0"/>
              <a:t>Lavon Lake is the source for the Wylie Water Treatment Plant</a:t>
            </a:r>
          </a:p>
          <a:p>
            <a:r>
              <a:rPr lang="en-US" dirty="0">
                <a:hlinkClick r:id="rId2"/>
              </a:rPr>
              <a:t>https://texaslivingwaters.org/bestbets/reuse.html</a:t>
            </a:r>
            <a:endParaRPr lang="en-US" dirty="0"/>
          </a:p>
          <a:p>
            <a:r>
              <a:rPr lang="en-US" dirty="0">
                <a:hlinkClick r:id="rId3"/>
              </a:rPr>
              <a:t>https://www.ntmwd.com/east-fork-water-reuse-project/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019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4AD3E-3F0F-D940-978F-E5AC9C9BC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Inland Salination: El Paso Water and the Kay Bailey Hutchison Desal Plant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69D44-D85E-4346-A01F-1038099681E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27 Million GPD of fresh water from Brackish Groundwater</a:t>
            </a:r>
          </a:p>
          <a:p>
            <a:r>
              <a:rPr lang="en-US" dirty="0"/>
              <a:t>Groundwater is otherwise unusable </a:t>
            </a:r>
          </a:p>
          <a:p>
            <a:r>
              <a:rPr lang="en-US" dirty="0"/>
              <a:t>Full Recovery plant—collaboration to use all liquid products, including the salts that are removed</a:t>
            </a:r>
          </a:p>
          <a:p>
            <a:r>
              <a:rPr lang="en-US" dirty="0"/>
              <a:t>What is the energy demand of such a facility?</a:t>
            </a:r>
          </a:p>
          <a:p>
            <a:r>
              <a:rPr lang="en-US" dirty="0">
                <a:hlinkClick r:id="rId2"/>
              </a:rPr>
              <a:t>https://www.waterworld.com/drinking-water/article/16223806/video-texas-desalination-plant-marks-10-years-of-innovation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978318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{7D5E557D-DABC-874D-9336-53BE7F152A13}tf10001073</Template>
  <TotalTime>123</TotalTime>
  <Words>349</Words>
  <Application>Microsoft Macintosh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Tw Cen MT</vt:lpstr>
      <vt:lpstr>Droplet</vt:lpstr>
      <vt:lpstr>Current ISSUE 2021: Water Resources Management: Local Solutions</vt:lpstr>
      <vt:lpstr>Last Year, We talked about the Issue</vt:lpstr>
      <vt:lpstr>Luce Bayou interbasin Transfer Project</vt:lpstr>
      <vt:lpstr>Expansion of the Northeast Water Purification Plant</vt:lpstr>
      <vt:lpstr>East Fork Water Reuse Project</vt:lpstr>
      <vt:lpstr>Inland Salination: El Paso Water and the Kay Bailey Hutchison Desal Plant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ISSUE 2021: Water Resources Management: Local Solutions</dc:title>
  <dc:creator>Garland, Kathleen</dc:creator>
  <cp:lastModifiedBy>Garland, Kathleen</cp:lastModifiedBy>
  <cp:revision>6</cp:revision>
  <dcterms:created xsi:type="dcterms:W3CDTF">2021-02-13T01:01:09Z</dcterms:created>
  <dcterms:modified xsi:type="dcterms:W3CDTF">2021-02-13T21:29:55Z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17fd314-d3e6-4b2b-9a1e-8046690df352_Enabled">
    <vt:lpwstr>true</vt:lpwstr>
  </property>
  <property fmtid="{D5CDD505-2E9C-101B-9397-08002B2CF9AE}" pid="3" name="MSIP_Label_717fd314-d3e6-4b2b-9a1e-8046690df352_SetDate">
    <vt:lpwstr>2021-02-13T01:01:09Z</vt:lpwstr>
  </property>
  <property fmtid="{D5CDD505-2E9C-101B-9397-08002B2CF9AE}" pid="4" name="MSIP_Label_717fd314-d3e6-4b2b-9a1e-8046690df352_Method">
    <vt:lpwstr>Standard</vt:lpwstr>
  </property>
  <property fmtid="{D5CDD505-2E9C-101B-9397-08002B2CF9AE}" pid="5" name="MSIP_Label_717fd314-d3e6-4b2b-9a1e-8046690df352_Name">
    <vt:lpwstr>Public</vt:lpwstr>
  </property>
  <property fmtid="{D5CDD505-2E9C-101B-9397-08002B2CF9AE}" pid="6" name="MSIP_Label_717fd314-d3e6-4b2b-9a1e-8046690df352_SiteId">
    <vt:lpwstr>593fa49a-b093-407c-9f67-1f50b77cb432</vt:lpwstr>
  </property>
  <property fmtid="{D5CDD505-2E9C-101B-9397-08002B2CF9AE}" pid="7" name="MSIP_Label_717fd314-d3e6-4b2b-9a1e-8046690df352_ActionId">
    <vt:lpwstr>c6db4af0-cdcf-4647-8913-596ed0d95872</vt:lpwstr>
  </property>
  <property fmtid="{D5CDD505-2E9C-101B-9397-08002B2CF9AE}" pid="8" name="MSIP_Label_717fd314-d3e6-4b2b-9a1e-8046690df352_ContentBits">
    <vt:lpwstr>0</vt:lpwstr>
  </property>
</Properties>
</file>