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309" r:id="rId2"/>
    <p:sldId id="335" r:id="rId3"/>
    <p:sldId id="311" r:id="rId4"/>
    <p:sldId id="337" r:id="rId5"/>
    <p:sldId id="340" r:id="rId6"/>
    <p:sldId id="339" r:id="rId7"/>
    <p:sldId id="338" r:id="rId8"/>
    <p:sldId id="314" r:id="rId9"/>
    <p:sldId id="315" r:id="rId10"/>
    <p:sldId id="341" r:id="rId11"/>
    <p:sldId id="319" r:id="rId12"/>
    <p:sldId id="321" r:id="rId13"/>
    <p:sldId id="316" r:id="rId14"/>
    <p:sldId id="318" r:id="rId15"/>
    <p:sldId id="317" r:id="rId16"/>
    <p:sldId id="269" r:id="rId17"/>
    <p:sldId id="272" r:id="rId18"/>
    <p:sldId id="273" r:id="rId19"/>
    <p:sldId id="274" r:id="rId20"/>
    <p:sldId id="275" r:id="rId21"/>
    <p:sldId id="326" r:id="rId22"/>
    <p:sldId id="323" r:id="rId23"/>
    <p:sldId id="324" r:id="rId24"/>
    <p:sldId id="325" r:id="rId25"/>
    <p:sldId id="328" r:id="rId26"/>
    <p:sldId id="342" r:id="rId27"/>
    <p:sldId id="343" r:id="rId28"/>
    <p:sldId id="344" r:id="rId29"/>
    <p:sldId id="270" r:id="rId30"/>
    <p:sldId id="27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93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98" autoAdjust="0"/>
  </p:normalViewPr>
  <p:slideViewPr>
    <p:cSldViewPr>
      <p:cViewPr varScale="1">
        <p:scale>
          <a:sx n="86" d="100"/>
          <a:sy n="86" d="100"/>
        </p:scale>
        <p:origin x="2334"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 Debbie" userId="58ace3b2-0769-45aa-9a02-919406ef3154" providerId="ADAL" clId="{AA40D973-FEC3-4929-905A-6193428899F2}"/>
    <pc:docChg chg="custSel modSld">
      <pc:chgData name="Bush, Debbie" userId="58ace3b2-0769-45aa-9a02-919406ef3154" providerId="ADAL" clId="{AA40D973-FEC3-4929-905A-6193428899F2}" dt="2021-02-25T21:24:57.565" v="6" actId="20577"/>
      <pc:docMkLst>
        <pc:docMk/>
      </pc:docMkLst>
      <pc:sldChg chg="delSp modSp modNotesTx">
        <pc:chgData name="Bush, Debbie" userId="58ace3b2-0769-45aa-9a02-919406ef3154" providerId="ADAL" clId="{AA40D973-FEC3-4929-905A-6193428899F2}" dt="2021-02-25T21:24:57.565" v="6" actId="20577"/>
        <pc:sldMkLst>
          <pc:docMk/>
          <pc:sldMk cId="2612353080" sldId="337"/>
        </pc:sldMkLst>
        <pc:spChg chg="del mod">
          <ac:chgData name="Bush, Debbie" userId="58ace3b2-0769-45aa-9a02-919406ef3154" providerId="ADAL" clId="{AA40D973-FEC3-4929-905A-6193428899F2}" dt="2021-02-25T21:24:08.426" v="1" actId="478"/>
          <ac:spMkLst>
            <pc:docMk/>
            <pc:sldMk cId="2612353080" sldId="337"/>
            <ac:spMk id="8" creationId="{1AF930F5-C80A-4F83-B62C-47F2EEC01B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Healthy System</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Healthy System</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CBD-4076-9A14-585885A10171}"/>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CBD-4076-9A14-585885A10171}"/>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CBD-4076-9A14-585885A10171}"/>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9CBD-4076-9A14-585885A10171}"/>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9CBD-4076-9A14-585885A10171}"/>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9CBD-4076-9A14-585885A1017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Intermediate</c:v>
                </c:pt>
                <c:pt idx="1">
                  <c:v>Tolerant</c:v>
                </c:pt>
                <c:pt idx="2">
                  <c:v>Sensitive</c:v>
                </c:pt>
              </c:strCache>
            </c:strRef>
          </c:cat>
          <c:val>
            <c:numRef>
              <c:f>Sheet1!$B$2:$B$4</c:f>
              <c:numCache>
                <c:formatCode>General</c:formatCode>
                <c:ptCount val="3"/>
                <c:pt idx="0">
                  <c:v>33.33</c:v>
                </c:pt>
                <c:pt idx="1">
                  <c:v>33.33</c:v>
                </c:pt>
                <c:pt idx="2">
                  <c:v>33.33</c:v>
                </c:pt>
              </c:numCache>
            </c:numRef>
          </c:val>
          <c:extLst>
            <c:ext xmlns:c16="http://schemas.microsoft.com/office/drawing/2014/chart" uri="{C3380CC4-5D6E-409C-BE32-E72D297353CC}">
              <c16:uniqueId val="{00000006-9CBD-4076-9A14-585885A1017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Polluted Stream</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0C4-43CE-938E-AA6AF311E84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0C4-43CE-938E-AA6AF311E84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0C4-43CE-938E-AA6AF311E845}"/>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0C4-43CE-938E-AA6AF311E845}"/>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C0C4-43CE-938E-AA6AF311E845}"/>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C0C4-43CE-938E-AA6AF311E845}"/>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C0C4-43CE-938E-AA6AF311E845}"/>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C0C4-43CE-938E-AA6AF311E84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Intermediate</c:v>
                </c:pt>
                <c:pt idx="1">
                  <c:v>Tolerant</c:v>
                </c:pt>
              </c:strCache>
            </c:strRef>
          </c:cat>
          <c:val>
            <c:numRef>
              <c:f>Sheet1!$B$2:$B$5</c:f>
              <c:numCache>
                <c:formatCode>General</c:formatCode>
                <c:ptCount val="4"/>
                <c:pt idx="0">
                  <c:v>33.299999999999997</c:v>
                </c:pt>
                <c:pt idx="1">
                  <c:v>66.599999999999994</c:v>
                </c:pt>
              </c:numCache>
            </c:numRef>
          </c:val>
          <c:extLst>
            <c:ext xmlns:c16="http://schemas.microsoft.com/office/drawing/2014/chart" uri="{C3380CC4-5D6E-409C-BE32-E72D297353CC}">
              <c16:uniqueId val="{00000008-C0C4-43CE-938E-AA6AF311E845}"/>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2EDEC-ED9A-47EE-891D-AF90177F9F2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B9EAA1D-D55B-4AA9-BBB9-6BF48D391500}">
      <dgm:prSet phldrT="[Text]" custT="1"/>
      <dgm:spPr/>
      <dgm:t>
        <a:bodyPr/>
        <a:lstStyle/>
        <a:p>
          <a:r>
            <a:rPr lang="en-US" sz="2400" dirty="0"/>
            <a:t>75% of the Earth Surface Area</a:t>
          </a:r>
        </a:p>
      </dgm:t>
    </dgm:pt>
    <dgm:pt modelId="{82B1D6A7-073C-4A19-A6DC-6F1EC08FDB13}" type="parTrans" cxnId="{9404CB56-F36C-4B55-BB87-AD8129404252}">
      <dgm:prSet/>
      <dgm:spPr/>
      <dgm:t>
        <a:bodyPr/>
        <a:lstStyle/>
        <a:p>
          <a:endParaRPr lang="en-US"/>
        </a:p>
      </dgm:t>
    </dgm:pt>
    <dgm:pt modelId="{A4B56330-8002-42B7-9D09-D002AA065C47}" type="sibTrans" cxnId="{9404CB56-F36C-4B55-BB87-AD8129404252}">
      <dgm:prSet/>
      <dgm:spPr/>
      <dgm:t>
        <a:bodyPr/>
        <a:lstStyle/>
        <a:p>
          <a:endParaRPr lang="en-US"/>
        </a:p>
      </dgm:t>
    </dgm:pt>
    <dgm:pt modelId="{3AFF8F86-D48A-448E-B090-C20D36B1AE90}">
      <dgm:prSet phldrT="[Text]" custT="1"/>
      <dgm:spPr/>
      <dgm:t>
        <a:bodyPr/>
        <a:lstStyle/>
        <a:p>
          <a:r>
            <a:rPr lang="en-US" sz="2400" dirty="0"/>
            <a:t>Oceans 97%</a:t>
          </a:r>
        </a:p>
      </dgm:t>
    </dgm:pt>
    <dgm:pt modelId="{7DC91406-A5F2-42A5-8A4F-461E869383BE}" type="parTrans" cxnId="{09404490-70CB-4B3A-A7FF-53EA72229ECA}">
      <dgm:prSet custT="1"/>
      <dgm:spPr/>
      <dgm:t>
        <a:bodyPr/>
        <a:lstStyle/>
        <a:p>
          <a:endParaRPr lang="en-US" sz="800"/>
        </a:p>
      </dgm:t>
    </dgm:pt>
    <dgm:pt modelId="{103FC4FE-EB08-44B6-9ED1-3B4A034E5A3D}" type="sibTrans" cxnId="{09404490-70CB-4B3A-A7FF-53EA72229ECA}">
      <dgm:prSet/>
      <dgm:spPr/>
      <dgm:t>
        <a:bodyPr/>
        <a:lstStyle/>
        <a:p>
          <a:endParaRPr lang="en-US"/>
        </a:p>
      </dgm:t>
    </dgm:pt>
    <dgm:pt modelId="{AC2A2FE8-1628-4D60-BED2-C4351B578BAA}">
      <dgm:prSet phldrT="[Text]" custT="1"/>
      <dgm:spPr/>
      <dgm:t>
        <a:bodyPr/>
        <a:lstStyle/>
        <a:p>
          <a:r>
            <a:rPr lang="en-US" sz="2400" dirty="0"/>
            <a:t>Freshwater 3%</a:t>
          </a:r>
        </a:p>
      </dgm:t>
    </dgm:pt>
    <dgm:pt modelId="{CF27CCAB-AB2A-44BC-9F4A-089A1D89F0A0}" type="parTrans" cxnId="{6F665471-35BA-48BE-B87D-A6C176759E7F}">
      <dgm:prSet custT="1"/>
      <dgm:spPr/>
      <dgm:t>
        <a:bodyPr/>
        <a:lstStyle/>
        <a:p>
          <a:endParaRPr lang="en-US" sz="800"/>
        </a:p>
      </dgm:t>
    </dgm:pt>
    <dgm:pt modelId="{42F9C869-89A9-4F2D-82C2-18D4451C54F1}" type="sibTrans" cxnId="{6F665471-35BA-48BE-B87D-A6C176759E7F}">
      <dgm:prSet/>
      <dgm:spPr/>
      <dgm:t>
        <a:bodyPr/>
        <a:lstStyle/>
        <a:p>
          <a:endParaRPr lang="en-US"/>
        </a:p>
      </dgm:t>
    </dgm:pt>
    <dgm:pt modelId="{C7D99CD2-2EBD-416D-928A-AD022E1656B4}">
      <dgm:prSet phldrT="[Text]" custT="1"/>
      <dgm:spPr/>
      <dgm:t>
        <a:bodyPr/>
        <a:lstStyle/>
        <a:p>
          <a:r>
            <a:rPr lang="en-US" sz="2400" dirty="0"/>
            <a:t>Glaciers &amp; Ice Sheets 75%</a:t>
          </a:r>
        </a:p>
      </dgm:t>
    </dgm:pt>
    <dgm:pt modelId="{41E7FCB0-A686-4997-836B-246722962551}" type="parTrans" cxnId="{E1A54CC5-62B2-4895-BC6A-56CD477D871E}">
      <dgm:prSet custT="1"/>
      <dgm:spPr/>
      <dgm:t>
        <a:bodyPr/>
        <a:lstStyle/>
        <a:p>
          <a:endParaRPr lang="en-US" sz="800"/>
        </a:p>
      </dgm:t>
    </dgm:pt>
    <dgm:pt modelId="{2304DB5A-149B-40C2-ABC1-56C01989C875}" type="sibTrans" cxnId="{E1A54CC5-62B2-4895-BC6A-56CD477D871E}">
      <dgm:prSet/>
      <dgm:spPr/>
      <dgm:t>
        <a:bodyPr/>
        <a:lstStyle/>
        <a:p>
          <a:endParaRPr lang="en-US"/>
        </a:p>
      </dgm:t>
    </dgm:pt>
    <dgm:pt modelId="{73CC8E78-290B-408E-AC8B-48A7CA07F4E1}">
      <dgm:prSet phldrT="[Text]" custT="1"/>
      <dgm:spPr/>
      <dgm:t>
        <a:bodyPr/>
        <a:lstStyle/>
        <a:p>
          <a:r>
            <a:rPr lang="en-US" sz="2400" dirty="0"/>
            <a:t>Groundwater 24.7%</a:t>
          </a:r>
        </a:p>
      </dgm:t>
    </dgm:pt>
    <dgm:pt modelId="{7A7E2A68-6B54-4D7F-AF57-B93F1DA765C2}" type="parTrans" cxnId="{AD6019B1-A87C-4913-BC79-27179DE2DF1C}">
      <dgm:prSet custT="1"/>
      <dgm:spPr/>
      <dgm:t>
        <a:bodyPr/>
        <a:lstStyle/>
        <a:p>
          <a:endParaRPr lang="en-US" sz="800"/>
        </a:p>
      </dgm:t>
    </dgm:pt>
    <dgm:pt modelId="{0860B550-0782-41A3-BBD9-BC81579F4B66}" type="sibTrans" cxnId="{AD6019B1-A87C-4913-BC79-27179DE2DF1C}">
      <dgm:prSet/>
      <dgm:spPr/>
      <dgm:t>
        <a:bodyPr/>
        <a:lstStyle/>
        <a:p>
          <a:endParaRPr lang="en-US"/>
        </a:p>
      </dgm:t>
    </dgm:pt>
    <dgm:pt modelId="{6CDCFD28-AD00-44AB-9F7D-4043604CF934}">
      <dgm:prSet phldrT="[Text]" custT="1"/>
      <dgm:spPr/>
      <dgm:t>
        <a:bodyPr/>
        <a:lstStyle/>
        <a:p>
          <a:r>
            <a:rPr lang="en-US" sz="2400" dirty="0"/>
            <a:t>Surface Water &lt;0.3%</a:t>
          </a:r>
        </a:p>
      </dgm:t>
    </dgm:pt>
    <dgm:pt modelId="{8B26E623-DC29-4271-A186-3969DBE93BF3}" type="parTrans" cxnId="{081C6E9C-28E2-4801-B96E-6E8365A85B5D}">
      <dgm:prSet custT="1"/>
      <dgm:spPr/>
      <dgm:t>
        <a:bodyPr/>
        <a:lstStyle/>
        <a:p>
          <a:endParaRPr lang="en-US" sz="800"/>
        </a:p>
      </dgm:t>
    </dgm:pt>
    <dgm:pt modelId="{D9DD44DF-2F86-44CF-A951-0338E6FDA20C}" type="sibTrans" cxnId="{081C6E9C-28E2-4801-B96E-6E8365A85B5D}">
      <dgm:prSet/>
      <dgm:spPr/>
      <dgm:t>
        <a:bodyPr/>
        <a:lstStyle/>
        <a:p>
          <a:endParaRPr lang="en-US"/>
        </a:p>
      </dgm:t>
    </dgm:pt>
    <dgm:pt modelId="{3759DBC4-46D6-41BA-AFCB-C276A5C64B9F}" type="pres">
      <dgm:prSet presAssocID="{2B12EDEC-ED9A-47EE-891D-AF90177F9F2D}" presName="diagram" presStyleCnt="0">
        <dgm:presLayoutVars>
          <dgm:chPref val="1"/>
          <dgm:dir/>
          <dgm:animOne val="branch"/>
          <dgm:animLvl val="lvl"/>
          <dgm:resizeHandles val="exact"/>
        </dgm:presLayoutVars>
      </dgm:prSet>
      <dgm:spPr/>
    </dgm:pt>
    <dgm:pt modelId="{221CE5B6-0916-4DD5-BDED-20B3649C02F1}" type="pres">
      <dgm:prSet presAssocID="{9B9EAA1D-D55B-4AA9-BBB9-6BF48D391500}" presName="root1" presStyleCnt="0"/>
      <dgm:spPr/>
    </dgm:pt>
    <dgm:pt modelId="{6CD5B43A-C1C8-4BBD-B9EE-F969053AC751}" type="pres">
      <dgm:prSet presAssocID="{9B9EAA1D-D55B-4AA9-BBB9-6BF48D391500}" presName="LevelOneTextNode" presStyleLbl="node0" presStyleIdx="0" presStyleCnt="1" custLinFactY="-100000" custLinFactNeighborX="4653" custLinFactNeighborY="-113361">
        <dgm:presLayoutVars>
          <dgm:chPref val="3"/>
        </dgm:presLayoutVars>
      </dgm:prSet>
      <dgm:spPr/>
    </dgm:pt>
    <dgm:pt modelId="{6FCC5907-2023-47ED-9C7D-7686F3D6AB94}" type="pres">
      <dgm:prSet presAssocID="{9B9EAA1D-D55B-4AA9-BBB9-6BF48D391500}" presName="level2hierChild" presStyleCnt="0"/>
      <dgm:spPr/>
    </dgm:pt>
    <dgm:pt modelId="{AEC0BBCC-DCB3-445C-9ACD-8A5322B7F086}" type="pres">
      <dgm:prSet presAssocID="{7DC91406-A5F2-42A5-8A4F-461E869383BE}" presName="conn2-1" presStyleLbl="parChTrans1D2" presStyleIdx="0" presStyleCnt="2"/>
      <dgm:spPr/>
    </dgm:pt>
    <dgm:pt modelId="{F2088348-4187-41E3-9F1E-703B9C79EB32}" type="pres">
      <dgm:prSet presAssocID="{7DC91406-A5F2-42A5-8A4F-461E869383BE}" presName="connTx" presStyleLbl="parChTrans1D2" presStyleIdx="0" presStyleCnt="2"/>
      <dgm:spPr/>
    </dgm:pt>
    <dgm:pt modelId="{C47CAFCC-EEB2-49E7-AA47-B292459CFC2D}" type="pres">
      <dgm:prSet presAssocID="{3AFF8F86-D48A-448E-B090-C20D36B1AE90}" presName="root2" presStyleCnt="0"/>
      <dgm:spPr/>
    </dgm:pt>
    <dgm:pt modelId="{92227816-7037-4550-AAE0-F60A212EEED7}" type="pres">
      <dgm:prSet presAssocID="{3AFF8F86-D48A-448E-B090-C20D36B1AE90}" presName="LevelTwoTextNode" presStyleLbl="node2" presStyleIdx="0" presStyleCnt="2" custLinFactNeighborX="-806" custLinFactNeighborY="-34899">
        <dgm:presLayoutVars>
          <dgm:chPref val="3"/>
        </dgm:presLayoutVars>
      </dgm:prSet>
      <dgm:spPr/>
    </dgm:pt>
    <dgm:pt modelId="{F8951527-CA9C-4E2E-92BE-344371D98B56}" type="pres">
      <dgm:prSet presAssocID="{3AFF8F86-D48A-448E-B090-C20D36B1AE90}" presName="level3hierChild" presStyleCnt="0"/>
      <dgm:spPr/>
    </dgm:pt>
    <dgm:pt modelId="{10D8DC39-6791-4339-BF1A-0A443E06C459}" type="pres">
      <dgm:prSet presAssocID="{CF27CCAB-AB2A-44BC-9F4A-089A1D89F0A0}" presName="conn2-1" presStyleLbl="parChTrans1D2" presStyleIdx="1" presStyleCnt="2"/>
      <dgm:spPr/>
    </dgm:pt>
    <dgm:pt modelId="{01564197-99F7-4DDE-B253-C4190574C192}" type="pres">
      <dgm:prSet presAssocID="{CF27CCAB-AB2A-44BC-9F4A-089A1D89F0A0}" presName="connTx" presStyleLbl="parChTrans1D2" presStyleIdx="1" presStyleCnt="2"/>
      <dgm:spPr/>
    </dgm:pt>
    <dgm:pt modelId="{F6D5BC1F-E88D-41FF-AFF8-405978F2D27B}" type="pres">
      <dgm:prSet presAssocID="{AC2A2FE8-1628-4D60-BED2-C4351B578BAA}" presName="root2" presStyleCnt="0"/>
      <dgm:spPr/>
    </dgm:pt>
    <dgm:pt modelId="{0DD52DA9-C554-437A-A800-57BE4A1E5DA5}" type="pres">
      <dgm:prSet presAssocID="{AC2A2FE8-1628-4D60-BED2-C4351B578BAA}" presName="LevelTwoTextNode" presStyleLbl="node2" presStyleIdx="1" presStyleCnt="2" custLinFactNeighborX="-806" custLinFactNeighborY="30655">
        <dgm:presLayoutVars>
          <dgm:chPref val="3"/>
        </dgm:presLayoutVars>
      </dgm:prSet>
      <dgm:spPr/>
    </dgm:pt>
    <dgm:pt modelId="{6039DE4F-AFC8-4585-8907-00498DD70C42}" type="pres">
      <dgm:prSet presAssocID="{AC2A2FE8-1628-4D60-BED2-C4351B578BAA}" presName="level3hierChild" presStyleCnt="0"/>
      <dgm:spPr/>
    </dgm:pt>
    <dgm:pt modelId="{A84C2280-A5C5-4101-B30A-5570705B1932}" type="pres">
      <dgm:prSet presAssocID="{41E7FCB0-A686-4997-836B-246722962551}" presName="conn2-1" presStyleLbl="parChTrans1D3" presStyleIdx="0" presStyleCnt="3"/>
      <dgm:spPr/>
    </dgm:pt>
    <dgm:pt modelId="{F958B19C-7A1F-480C-A2A7-EE02CF8AFF47}" type="pres">
      <dgm:prSet presAssocID="{41E7FCB0-A686-4997-836B-246722962551}" presName="connTx" presStyleLbl="parChTrans1D3" presStyleIdx="0" presStyleCnt="3"/>
      <dgm:spPr/>
    </dgm:pt>
    <dgm:pt modelId="{A074DBAE-E9F6-4644-9599-A1DD14A2FD6E}" type="pres">
      <dgm:prSet presAssocID="{C7D99CD2-2EBD-416D-928A-AD022E1656B4}" presName="root2" presStyleCnt="0"/>
      <dgm:spPr/>
    </dgm:pt>
    <dgm:pt modelId="{31086E2D-F8C2-4E9E-8F72-BE9516CAE86D}" type="pres">
      <dgm:prSet presAssocID="{C7D99CD2-2EBD-416D-928A-AD022E1656B4}" presName="LevelTwoTextNode" presStyleLbl="node3" presStyleIdx="0" presStyleCnt="3" custLinFactNeighborX="227" custLinFactNeighborY="35982">
        <dgm:presLayoutVars>
          <dgm:chPref val="3"/>
        </dgm:presLayoutVars>
      </dgm:prSet>
      <dgm:spPr/>
    </dgm:pt>
    <dgm:pt modelId="{018E7E2E-5489-4D84-8424-2962BE7933B9}" type="pres">
      <dgm:prSet presAssocID="{C7D99CD2-2EBD-416D-928A-AD022E1656B4}" presName="level3hierChild" presStyleCnt="0"/>
      <dgm:spPr/>
    </dgm:pt>
    <dgm:pt modelId="{DFD604A7-1A74-4310-8943-9283B76B627F}" type="pres">
      <dgm:prSet presAssocID="{7A7E2A68-6B54-4D7F-AF57-B93F1DA765C2}" presName="conn2-1" presStyleLbl="parChTrans1D3" presStyleIdx="1" presStyleCnt="3"/>
      <dgm:spPr/>
    </dgm:pt>
    <dgm:pt modelId="{30EE7895-DC1B-4B2D-AE9A-342785F308C2}" type="pres">
      <dgm:prSet presAssocID="{7A7E2A68-6B54-4D7F-AF57-B93F1DA765C2}" presName="connTx" presStyleLbl="parChTrans1D3" presStyleIdx="1" presStyleCnt="3"/>
      <dgm:spPr/>
    </dgm:pt>
    <dgm:pt modelId="{CA872735-8832-4541-B1FF-D77F47FAEEFA}" type="pres">
      <dgm:prSet presAssocID="{73CC8E78-290B-408E-AC8B-48A7CA07F4E1}" presName="root2" presStyleCnt="0"/>
      <dgm:spPr/>
    </dgm:pt>
    <dgm:pt modelId="{4F60D322-06A3-4A6B-BFBE-76DED32A1CA8}" type="pres">
      <dgm:prSet presAssocID="{73CC8E78-290B-408E-AC8B-48A7CA07F4E1}" presName="LevelTwoTextNode" presStyleLbl="node3" presStyleIdx="1" presStyleCnt="3" custLinFactNeighborX="227" custLinFactNeighborY="50000">
        <dgm:presLayoutVars>
          <dgm:chPref val="3"/>
        </dgm:presLayoutVars>
      </dgm:prSet>
      <dgm:spPr/>
    </dgm:pt>
    <dgm:pt modelId="{097B2A42-C62E-4C43-B6A8-7F5E8B864460}" type="pres">
      <dgm:prSet presAssocID="{73CC8E78-290B-408E-AC8B-48A7CA07F4E1}" presName="level3hierChild" presStyleCnt="0"/>
      <dgm:spPr/>
    </dgm:pt>
    <dgm:pt modelId="{7ABF0F41-C266-4B58-94FC-73E3ACF5E65B}" type="pres">
      <dgm:prSet presAssocID="{8B26E623-DC29-4271-A186-3969DBE93BF3}" presName="conn2-1" presStyleLbl="parChTrans1D3" presStyleIdx="2" presStyleCnt="3"/>
      <dgm:spPr/>
    </dgm:pt>
    <dgm:pt modelId="{E7B11012-8CAE-45C2-9FB3-E39753BA4FD7}" type="pres">
      <dgm:prSet presAssocID="{8B26E623-DC29-4271-A186-3969DBE93BF3}" presName="connTx" presStyleLbl="parChTrans1D3" presStyleIdx="2" presStyleCnt="3"/>
      <dgm:spPr/>
    </dgm:pt>
    <dgm:pt modelId="{8C526D25-CD49-4FBA-9B2F-FA59B43C9424}" type="pres">
      <dgm:prSet presAssocID="{6CDCFD28-AD00-44AB-9F7D-4043604CF934}" presName="root2" presStyleCnt="0"/>
      <dgm:spPr/>
    </dgm:pt>
    <dgm:pt modelId="{93C7F004-1540-4C39-B847-193AF83F6A7E}" type="pres">
      <dgm:prSet presAssocID="{6CDCFD28-AD00-44AB-9F7D-4043604CF934}" presName="LevelTwoTextNode" presStyleLbl="node3" presStyleIdx="2" presStyleCnt="3" custLinFactNeighborX="227" custLinFactNeighborY="57519">
        <dgm:presLayoutVars>
          <dgm:chPref val="3"/>
        </dgm:presLayoutVars>
      </dgm:prSet>
      <dgm:spPr/>
    </dgm:pt>
    <dgm:pt modelId="{18C2F24F-A8AA-4CF0-9FDF-851BB01B71CE}" type="pres">
      <dgm:prSet presAssocID="{6CDCFD28-AD00-44AB-9F7D-4043604CF934}" presName="level3hierChild" presStyleCnt="0"/>
      <dgm:spPr/>
    </dgm:pt>
  </dgm:ptLst>
  <dgm:cxnLst>
    <dgm:cxn modelId="{985B5D06-1D35-483A-A129-3D4B8D5C45F3}" type="presOf" srcId="{41E7FCB0-A686-4997-836B-246722962551}" destId="{F958B19C-7A1F-480C-A2A7-EE02CF8AFF47}" srcOrd="1" destOrd="0" presId="urn:microsoft.com/office/officeart/2005/8/layout/hierarchy2"/>
    <dgm:cxn modelId="{6E246A13-FB89-46B0-A073-6C75A9D30741}" type="presOf" srcId="{AC2A2FE8-1628-4D60-BED2-C4351B578BAA}" destId="{0DD52DA9-C554-437A-A800-57BE4A1E5DA5}" srcOrd="0" destOrd="0" presId="urn:microsoft.com/office/officeart/2005/8/layout/hierarchy2"/>
    <dgm:cxn modelId="{D442D219-E258-46F4-9C68-75611CC6B8EB}" type="presOf" srcId="{CF27CCAB-AB2A-44BC-9F4A-089A1D89F0A0}" destId="{01564197-99F7-4DDE-B253-C4190574C192}" srcOrd="1" destOrd="0" presId="urn:microsoft.com/office/officeart/2005/8/layout/hierarchy2"/>
    <dgm:cxn modelId="{D205725F-E7EF-4CB8-99F1-C7F3C6C17758}" type="presOf" srcId="{6CDCFD28-AD00-44AB-9F7D-4043604CF934}" destId="{93C7F004-1540-4C39-B847-193AF83F6A7E}" srcOrd="0" destOrd="0" presId="urn:microsoft.com/office/officeart/2005/8/layout/hierarchy2"/>
    <dgm:cxn modelId="{23602C61-93F1-424F-98A0-199004069D1A}" type="presOf" srcId="{3AFF8F86-D48A-448E-B090-C20D36B1AE90}" destId="{92227816-7037-4550-AAE0-F60A212EEED7}" srcOrd="0" destOrd="0" presId="urn:microsoft.com/office/officeart/2005/8/layout/hierarchy2"/>
    <dgm:cxn modelId="{B070B443-2611-4745-B80E-77EF911C1E30}" type="presOf" srcId="{CF27CCAB-AB2A-44BC-9F4A-089A1D89F0A0}" destId="{10D8DC39-6791-4339-BF1A-0A443E06C459}" srcOrd="0" destOrd="0" presId="urn:microsoft.com/office/officeart/2005/8/layout/hierarchy2"/>
    <dgm:cxn modelId="{5DE39C44-59B8-44FE-9166-D438E05F38CC}" type="presOf" srcId="{8B26E623-DC29-4271-A186-3969DBE93BF3}" destId="{E7B11012-8CAE-45C2-9FB3-E39753BA4FD7}" srcOrd="1" destOrd="0" presId="urn:microsoft.com/office/officeart/2005/8/layout/hierarchy2"/>
    <dgm:cxn modelId="{1747DB6C-A46D-408B-950A-2A8E082601FC}" type="presOf" srcId="{2B12EDEC-ED9A-47EE-891D-AF90177F9F2D}" destId="{3759DBC4-46D6-41BA-AFCB-C276A5C64B9F}" srcOrd="0" destOrd="0" presId="urn:microsoft.com/office/officeart/2005/8/layout/hierarchy2"/>
    <dgm:cxn modelId="{75765850-7AAB-4301-8025-69D5E8B49537}" type="presOf" srcId="{9B9EAA1D-D55B-4AA9-BBB9-6BF48D391500}" destId="{6CD5B43A-C1C8-4BBD-B9EE-F969053AC751}" srcOrd="0" destOrd="0" presId="urn:microsoft.com/office/officeart/2005/8/layout/hierarchy2"/>
    <dgm:cxn modelId="{6F665471-35BA-48BE-B87D-A6C176759E7F}" srcId="{9B9EAA1D-D55B-4AA9-BBB9-6BF48D391500}" destId="{AC2A2FE8-1628-4D60-BED2-C4351B578BAA}" srcOrd="1" destOrd="0" parTransId="{CF27CCAB-AB2A-44BC-9F4A-089A1D89F0A0}" sibTransId="{42F9C869-89A9-4F2D-82C2-18D4451C54F1}"/>
    <dgm:cxn modelId="{9404CB56-F36C-4B55-BB87-AD8129404252}" srcId="{2B12EDEC-ED9A-47EE-891D-AF90177F9F2D}" destId="{9B9EAA1D-D55B-4AA9-BBB9-6BF48D391500}" srcOrd="0" destOrd="0" parTransId="{82B1D6A7-073C-4A19-A6DC-6F1EC08FDB13}" sibTransId="{A4B56330-8002-42B7-9D09-D002AA065C47}"/>
    <dgm:cxn modelId="{483C0D7F-473D-4D98-95F0-E7043CB072FF}" type="presOf" srcId="{7DC91406-A5F2-42A5-8A4F-461E869383BE}" destId="{F2088348-4187-41E3-9F1E-703B9C79EB32}" srcOrd="1" destOrd="0" presId="urn:microsoft.com/office/officeart/2005/8/layout/hierarchy2"/>
    <dgm:cxn modelId="{09404490-70CB-4B3A-A7FF-53EA72229ECA}" srcId="{9B9EAA1D-D55B-4AA9-BBB9-6BF48D391500}" destId="{3AFF8F86-D48A-448E-B090-C20D36B1AE90}" srcOrd="0" destOrd="0" parTransId="{7DC91406-A5F2-42A5-8A4F-461E869383BE}" sibTransId="{103FC4FE-EB08-44B6-9ED1-3B4A034E5A3D}"/>
    <dgm:cxn modelId="{081C6E9C-28E2-4801-B96E-6E8365A85B5D}" srcId="{AC2A2FE8-1628-4D60-BED2-C4351B578BAA}" destId="{6CDCFD28-AD00-44AB-9F7D-4043604CF934}" srcOrd="2" destOrd="0" parTransId="{8B26E623-DC29-4271-A186-3969DBE93BF3}" sibTransId="{D9DD44DF-2F86-44CF-A951-0338E6FDA20C}"/>
    <dgm:cxn modelId="{C9044EA0-B850-40C1-9EC5-9A66F71E9FAF}" type="presOf" srcId="{7DC91406-A5F2-42A5-8A4F-461E869383BE}" destId="{AEC0BBCC-DCB3-445C-9ACD-8A5322B7F086}" srcOrd="0" destOrd="0" presId="urn:microsoft.com/office/officeart/2005/8/layout/hierarchy2"/>
    <dgm:cxn modelId="{4D8340A3-DD3C-44E9-897D-E54A884E60B8}" type="presOf" srcId="{7A7E2A68-6B54-4D7F-AF57-B93F1DA765C2}" destId="{DFD604A7-1A74-4310-8943-9283B76B627F}" srcOrd="0" destOrd="0" presId="urn:microsoft.com/office/officeart/2005/8/layout/hierarchy2"/>
    <dgm:cxn modelId="{341881A4-1A68-4F6C-9EA4-772EFB1E26AF}" type="presOf" srcId="{C7D99CD2-2EBD-416D-928A-AD022E1656B4}" destId="{31086E2D-F8C2-4E9E-8F72-BE9516CAE86D}" srcOrd="0" destOrd="0" presId="urn:microsoft.com/office/officeart/2005/8/layout/hierarchy2"/>
    <dgm:cxn modelId="{AD6019B1-A87C-4913-BC79-27179DE2DF1C}" srcId="{AC2A2FE8-1628-4D60-BED2-C4351B578BAA}" destId="{73CC8E78-290B-408E-AC8B-48A7CA07F4E1}" srcOrd="1" destOrd="0" parTransId="{7A7E2A68-6B54-4D7F-AF57-B93F1DA765C2}" sibTransId="{0860B550-0782-41A3-BBD9-BC81579F4B66}"/>
    <dgm:cxn modelId="{E1A54CC5-62B2-4895-BC6A-56CD477D871E}" srcId="{AC2A2FE8-1628-4D60-BED2-C4351B578BAA}" destId="{C7D99CD2-2EBD-416D-928A-AD022E1656B4}" srcOrd="0" destOrd="0" parTransId="{41E7FCB0-A686-4997-836B-246722962551}" sibTransId="{2304DB5A-149B-40C2-ABC1-56C01989C875}"/>
    <dgm:cxn modelId="{090AD4D0-7679-46B1-80C1-10F86E2DC3C5}" type="presOf" srcId="{73CC8E78-290B-408E-AC8B-48A7CA07F4E1}" destId="{4F60D322-06A3-4A6B-BFBE-76DED32A1CA8}" srcOrd="0" destOrd="0" presId="urn:microsoft.com/office/officeart/2005/8/layout/hierarchy2"/>
    <dgm:cxn modelId="{A930BAD4-763F-44B2-AED1-5A5D6CD0D211}" type="presOf" srcId="{8B26E623-DC29-4271-A186-3969DBE93BF3}" destId="{7ABF0F41-C266-4B58-94FC-73E3ACF5E65B}" srcOrd="0" destOrd="0" presId="urn:microsoft.com/office/officeart/2005/8/layout/hierarchy2"/>
    <dgm:cxn modelId="{0DF88FDC-8BFF-4874-B9B1-BB4221547050}" type="presOf" srcId="{41E7FCB0-A686-4997-836B-246722962551}" destId="{A84C2280-A5C5-4101-B30A-5570705B1932}" srcOrd="0" destOrd="0" presId="urn:microsoft.com/office/officeart/2005/8/layout/hierarchy2"/>
    <dgm:cxn modelId="{8BE0EBE9-4A83-430A-88AE-4E5E0996B0B8}" type="presOf" srcId="{7A7E2A68-6B54-4D7F-AF57-B93F1DA765C2}" destId="{30EE7895-DC1B-4B2D-AE9A-342785F308C2}" srcOrd="1" destOrd="0" presId="urn:microsoft.com/office/officeart/2005/8/layout/hierarchy2"/>
    <dgm:cxn modelId="{F9115A02-3617-46BF-9943-4CE75659FFA8}" type="presParOf" srcId="{3759DBC4-46D6-41BA-AFCB-C276A5C64B9F}" destId="{221CE5B6-0916-4DD5-BDED-20B3649C02F1}" srcOrd="0" destOrd="0" presId="urn:microsoft.com/office/officeart/2005/8/layout/hierarchy2"/>
    <dgm:cxn modelId="{1EB7A410-F74C-474F-978A-845E1761BCF1}" type="presParOf" srcId="{221CE5B6-0916-4DD5-BDED-20B3649C02F1}" destId="{6CD5B43A-C1C8-4BBD-B9EE-F969053AC751}" srcOrd="0" destOrd="0" presId="urn:microsoft.com/office/officeart/2005/8/layout/hierarchy2"/>
    <dgm:cxn modelId="{B1F018C3-6EDD-4534-9015-2BE9A24B76B4}" type="presParOf" srcId="{221CE5B6-0916-4DD5-BDED-20B3649C02F1}" destId="{6FCC5907-2023-47ED-9C7D-7686F3D6AB94}" srcOrd="1" destOrd="0" presId="urn:microsoft.com/office/officeart/2005/8/layout/hierarchy2"/>
    <dgm:cxn modelId="{905F2FE0-6C0D-41A9-B274-8DAA24C4DA43}" type="presParOf" srcId="{6FCC5907-2023-47ED-9C7D-7686F3D6AB94}" destId="{AEC0BBCC-DCB3-445C-9ACD-8A5322B7F086}" srcOrd="0" destOrd="0" presId="urn:microsoft.com/office/officeart/2005/8/layout/hierarchy2"/>
    <dgm:cxn modelId="{07D09B5D-1A48-401F-AEF9-EF81D44A5819}" type="presParOf" srcId="{AEC0BBCC-DCB3-445C-9ACD-8A5322B7F086}" destId="{F2088348-4187-41E3-9F1E-703B9C79EB32}" srcOrd="0" destOrd="0" presId="urn:microsoft.com/office/officeart/2005/8/layout/hierarchy2"/>
    <dgm:cxn modelId="{E399BC60-3757-4AD9-930A-53E15CAAA4F2}" type="presParOf" srcId="{6FCC5907-2023-47ED-9C7D-7686F3D6AB94}" destId="{C47CAFCC-EEB2-49E7-AA47-B292459CFC2D}" srcOrd="1" destOrd="0" presId="urn:microsoft.com/office/officeart/2005/8/layout/hierarchy2"/>
    <dgm:cxn modelId="{B7046190-CE67-4446-BD45-0E59B80F9676}" type="presParOf" srcId="{C47CAFCC-EEB2-49E7-AA47-B292459CFC2D}" destId="{92227816-7037-4550-AAE0-F60A212EEED7}" srcOrd="0" destOrd="0" presId="urn:microsoft.com/office/officeart/2005/8/layout/hierarchy2"/>
    <dgm:cxn modelId="{8CC93AD1-8E12-4A7B-B510-B1FCA71059E8}" type="presParOf" srcId="{C47CAFCC-EEB2-49E7-AA47-B292459CFC2D}" destId="{F8951527-CA9C-4E2E-92BE-344371D98B56}" srcOrd="1" destOrd="0" presId="urn:microsoft.com/office/officeart/2005/8/layout/hierarchy2"/>
    <dgm:cxn modelId="{899AEE17-5365-4500-B2EB-E56BFEBA19FE}" type="presParOf" srcId="{6FCC5907-2023-47ED-9C7D-7686F3D6AB94}" destId="{10D8DC39-6791-4339-BF1A-0A443E06C459}" srcOrd="2" destOrd="0" presId="urn:microsoft.com/office/officeart/2005/8/layout/hierarchy2"/>
    <dgm:cxn modelId="{6A59C1B5-2FA4-4EC5-A655-66D20598D278}" type="presParOf" srcId="{10D8DC39-6791-4339-BF1A-0A443E06C459}" destId="{01564197-99F7-4DDE-B253-C4190574C192}" srcOrd="0" destOrd="0" presId="urn:microsoft.com/office/officeart/2005/8/layout/hierarchy2"/>
    <dgm:cxn modelId="{A187774F-072D-4667-AFA6-4967EEB95CB6}" type="presParOf" srcId="{6FCC5907-2023-47ED-9C7D-7686F3D6AB94}" destId="{F6D5BC1F-E88D-41FF-AFF8-405978F2D27B}" srcOrd="3" destOrd="0" presId="urn:microsoft.com/office/officeart/2005/8/layout/hierarchy2"/>
    <dgm:cxn modelId="{288675BF-CD3F-4E65-B211-B1ABC79E80DB}" type="presParOf" srcId="{F6D5BC1F-E88D-41FF-AFF8-405978F2D27B}" destId="{0DD52DA9-C554-437A-A800-57BE4A1E5DA5}" srcOrd="0" destOrd="0" presId="urn:microsoft.com/office/officeart/2005/8/layout/hierarchy2"/>
    <dgm:cxn modelId="{EE2373A9-E507-488D-ADAB-7D76383B693F}" type="presParOf" srcId="{F6D5BC1F-E88D-41FF-AFF8-405978F2D27B}" destId="{6039DE4F-AFC8-4585-8907-00498DD70C42}" srcOrd="1" destOrd="0" presId="urn:microsoft.com/office/officeart/2005/8/layout/hierarchy2"/>
    <dgm:cxn modelId="{43D46950-527E-44BA-9CE8-2B44EB25B6D8}" type="presParOf" srcId="{6039DE4F-AFC8-4585-8907-00498DD70C42}" destId="{A84C2280-A5C5-4101-B30A-5570705B1932}" srcOrd="0" destOrd="0" presId="urn:microsoft.com/office/officeart/2005/8/layout/hierarchy2"/>
    <dgm:cxn modelId="{9EBFF5DF-561D-4CD0-8518-570E2423D91E}" type="presParOf" srcId="{A84C2280-A5C5-4101-B30A-5570705B1932}" destId="{F958B19C-7A1F-480C-A2A7-EE02CF8AFF47}" srcOrd="0" destOrd="0" presId="urn:microsoft.com/office/officeart/2005/8/layout/hierarchy2"/>
    <dgm:cxn modelId="{97EF40E4-C1EC-4E8E-A6DE-6C1162679984}" type="presParOf" srcId="{6039DE4F-AFC8-4585-8907-00498DD70C42}" destId="{A074DBAE-E9F6-4644-9599-A1DD14A2FD6E}" srcOrd="1" destOrd="0" presId="urn:microsoft.com/office/officeart/2005/8/layout/hierarchy2"/>
    <dgm:cxn modelId="{3955034E-9FB6-4747-8A3C-2406C43CE213}" type="presParOf" srcId="{A074DBAE-E9F6-4644-9599-A1DD14A2FD6E}" destId="{31086E2D-F8C2-4E9E-8F72-BE9516CAE86D}" srcOrd="0" destOrd="0" presId="urn:microsoft.com/office/officeart/2005/8/layout/hierarchy2"/>
    <dgm:cxn modelId="{4B024A3C-A167-43F8-9D61-10CBECF14D92}" type="presParOf" srcId="{A074DBAE-E9F6-4644-9599-A1DD14A2FD6E}" destId="{018E7E2E-5489-4D84-8424-2962BE7933B9}" srcOrd="1" destOrd="0" presId="urn:microsoft.com/office/officeart/2005/8/layout/hierarchy2"/>
    <dgm:cxn modelId="{7EAA9EA5-2823-4785-863A-B29E2B18FF54}" type="presParOf" srcId="{6039DE4F-AFC8-4585-8907-00498DD70C42}" destId="{DFD604A7-1A74-4310-8943-9283B76B627F}" srcOrd="2" destOrd="0" presId="urn:microsoft.com/office/officeart/2005/8/layout/hierarchy2"/>
    <dgm:cxn modelId="{77EBD75C-2338-44CF-BAAE-ED498F4C2957}" type="presParOf" srcId="{DFD604A7-1A74-4310-8943-9283B76B627F}" destId="{30EE7895-DC1B-4B2D-AE9A-342785F308C2}" srcOrd="0" destOrd="0" presId="urn:microsoft.com/office/officeart/2005/8/layout/hierarchy2"/>
    <dgm:cxn modelId="{88CB3C0E-E768-499C-B800-1E98E4303439}" type="presParOf" srcId="{6039DE4F-AFC8-4585-8907-00498DD70C42}" destId="{CA872735-8832-4541-B1FF-D77F47FAEEFA}" srcOrd="3" destOrd="0" presId="urn:microsoft.com/office/officeart/2005/8/layout/hierarchy2"/>
    <dgm:cxn modelId="{7DB0A903-701F-478A-A241-BFC301F72BA9}" type="presParOf" srcId="{CA872735-8832-4541-B1FF-D77F47FAEEFA}" destId="{4F60D322-06A3-4A6B-BFBE-76DED32A1CA8}" srcOrd="0" destOrd="0" presId="urn:microsoft.com/office/officeart/2005/8/layout/hierarchy2"/>
    <dgm:cxn modelId="{39C00361-F9BF-4EBF-B2DC-2E806CF108D4}" type="presParOf" srcId="{CA872735-8832-4541-B1FF-D77F47FAEEFA}" destId="{097B2A42-C62E-4C43-B6A8-7F5E8B864460}" srcOrd="1" destOrd="0" presId="urn:microsoft.com/office/officeart/2005/8/layout/hierarchy2"/>
    <dgm:cxn modelId="{7AFCD9CF-C332-488D-9B6A-F50FB7574C7B}" type="presParOf" srcId="{6039DE4F-AFC8-4585-8907-00498DD70C42}" destId="{7ABF0F41-C266-4B58-94FC-73E3ACF5E65B}" srcOrd="4" destOrd="0" presId="urn:microsoft.com/office/officeart/2005/8/layout/hierarchy2"/>
    <dgm:cxn modelId="{65F4EBA9-82E5-4B91-8EC6-68DF48EB1122}" type="presParOf" srcId="{7ABF0F41-C266-4B58-94FC-73E3ACF5E65B}" destId="{E7B11012-8CAE-45C2-9FB3-E39753BA4FD7}" srcOrd="0" destOrd="0" presId="urn:microsoft.com/office/officeart/2005/8/layout/hierarchy2"/>
    <dgm:cxn modelId="{5DE0B6CF-9081-4EA3-AFEF-018D49442D2F}" type="presParOf" srcId="{6039DE4F-AFC8-4585-8907-00498DD70C42}" destId="{8C526D25-CD49-4FBA-9B2F-FA59B43C9424}" srcOrd="5" destOrd="0" presId="urn:microsoft.com/office/officeart/2005/8/layout/hierarchy2"/>
    <dgm:cxn modelId="{A2955B55-E965-472F-B112-C8854370BA29}" type="presParOf" srcId="{8C526D25-CD49-4FBA-9B2F-FA59B43C9424}" destId="{93C7F004-1540-4C39-B847-193AF83F6A7E}" srcOrd="0" destOrd="0" presId="urn:microsoft.com/office/officeart/2005/8/layout/hierarchy2"/>
    <dgm:cxn modelId="{90069176-3493-43BA-862D-0FC3584622A8}" type="presParOf" srcId="{8C526D25-CD49-4FBA-9B2F-FA59B43C9424}" destId="{18C2F24F-A8AA-4CF0-9FDF-851BB01B71C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6AA724-B287-4391-A882-CC2A97CF53C8}" type="doc">
      <dgm:prSet loTypeId="urn:microsoft.com/office/officeart/2005/8/layout/equation1" loCatId="process" qsTypeId="urn:microsoft.com/office/officeart/2005/8/quickstyle/simple1" qsCatId="simple" csTypeId="urn:microsoft.com/office/officeart/2005/8/colors/accent1_2" csCatId="accent1" phldr="1"/>
      <dgm:spPr/>
    </dgm:pt>
    <dgm:pt modelId="{A8F2EE6B-523C-412B-8C78-648982A0EF5D}">
      <dgm:prSet phldrT="[Text]"/>
      <dgm:spPr/>
      <dgm:t>
        <a:bodyPr/>
        <a:lstStyle/>
        <a:p>
          <a:r>
            <a:rPr lang="en-US" dirty="0"/>
            <a:t>Freshwater Inflows</a:t>
          </a:r>
        </a:p>
      </dgm:t>
    </dgm:pt>
    <dgm:pt modelId="{5E57397C-9E0C-4C4E-90F8-274C6A2D01A2}" type="parTrans" cxnId="{8444E023-4B09-4EFC-975E-2AA51A033A1E}">
      <dgm:prSet/>
      <dgm:spPr/>
      <dgm:t>
        <a:bodyPr/>
        <a:lstStyle/>
        <a:p>
          <a:endParaRPr lang="en-US"/>
        </a:p>
      </dgm:t>
    </dgm:pt>
    <dgm:pt modelId="{640719A5-F752-4815-B22B-0CF641388EF3}" type="sibTrans" cxnId="{8444E023-4B09-4EFC-975E-2AA51A033A1E}">
      <dgm:prSet/>
      <dgm:spPr/>
      <dgm:t>
        <a:bodyPr/>
        <a:lstStyle/>
        <a:p>
          <a:endParaRPr lang="en-US"/>
        </a:p>
      </dgm:t>
    </dgm:pt>
    <dgm:pt modelId="{0F5E331E-E9EC-4905-AA99-BA7417EFE6BF}">
      <dgm:prSet phldrT="[Text]"/>
      <dgm:spPr/>
      <dgm:t>
        <a:bodyPr/>
        <a:lstStyle/>
        <a:p>
          <a:r>
            <a:rPr lang="en-US" dirty="0"/>
            <a:t>Saltwater Tides</a:t>
          </a:r>
        </a:p>
      </dgm:t>
    </dgm:pt>
    <dgm:pt modelId="{425517AE-1FAB-4399-9367-6E80942FB812}" type="parTrans" cxnId="{215265BE-1D31-415C-9F67-26A2B88F046D}">
      <dgm:prSet/>
      <dgm:spPr/>
      <dgm:t>
        <a:bodyPr/>
        <a:lstStyle/>
        <a:p>
          <a:endParaRPr lang="en-US"/>
        </a:p>
      </dgm:t>
    </dgm:pt>
    <dgm:pt modelId="{8294C90D-CE3C-4CE1-88AC-C5A5C828A000}" type="sibTrans" cxnId="{215265BE-1D31-415C-9F67-26A2B88F046D}">
      <dgm:prSet/>
      <dgm:spPr/>
      <dgm:t>
        <a:bodyPr/>
        <a:lstStyle/>
        <a:p>
          <a:endParaRPr lang="en-US"/>
        </a:p>
      </dgm:t>
    </dgm:pt>
    <dgm:pt modelId="{0AABD21E-A453-4632-979F-50583EEEFE8C}">
      <dgm:prSet phldrT="[Text]"/>
      <dgm:spPr/>
      <dgm:t>
        <a:bodyPr/>
        <a:lstStyle/>
        <a:p>
          <a:r>
            <a:rPr lang="en-US" dirty="0"/>
            <a:t>Brackish</a:t>
          </a:r>
        </a:p>
      </dgm:t>
    </dgm:pt>
    <dgm:pt modelId="{34C40F7A-9DE4-475B-8CF7-E637821B99C9}" type="parTrans" cxnId="{7A418371-01A1-43AC-84B8-87B5813DA7DB}">
      <dgm:prSet/>
      <dgm:spPr/>
      <dgm:t>
        <a:bodyPr/>
        <a:lstStyle/>
        <a:p>
          <a:endParaRPr lang="en-US"/>
        </a:p>
      </dgm:t>
    </dgm:pt>
    <dgm:pt modelId="{A69013E7-6195-4AB4-9219-F84CD7B032C9}" type="sibTrans" cxnId="{7A418371-01A1-43AC-84B8-87B5813DA7DB}">
      <dgm:prSet/>
      <dgm:spPr/>
      <dgm:t>
        <a:bodyPr/>
        <a:lstStyle/>
        <a:p>
          <a:endParaRPr lang="en-US"/>
        </a:p>
      </dgm:t>
    </dgm:pt>
    <dgm:pt modelId="{56CE064F-EC9A-4827-92D5-9051E63CB56B}" type="pres">
      <dgm:prSet presAssocID="{C46AA724-B287-4391-A882-CC2A97CF53C8}" presName="linearFlow" presStyleCnt="0">
        <dgm:presLayoutVars>
          <dgm:dir/>
          <dgm:resizeHandles val="exact"/>
        </dgm:presLayoutVars>
      </dgm:prSet>
      <dgm:spPr/>
    </dgm:pt>
    <dgm:pt modelId="{C62E319C-A6F3-410D-B91C-046454FCAD99}" type="pres">
      <dgm:prSet presAssocID="{A8F2EE6B-523C-412B-8C78-648982A0EF5D}" presName="node" presStyleLbl="node1" presStyleIdx="0" presStyleCnt="3">
        <dgm:presLayoutVars>
          <dgm:bulletEnabled val="1"/>
        </dgm:presLayoutVars>
      </dgm:prSet>
      <dgm:spPr>
        <a:prstGeom prst="roundRect">
          <a:avLst/>
        </a:prstGeom>
      </dgm:spPr>
    </dgm:pt>
    <dgm:pt modelId="{23DC5D40-0B2D-439E-8C42-B6D3E740A4F7}" type="pres">
      <dgm:prSet presAssocID="{640719A5-F752-4815-B22B-0CF641388EF3}" presName="spacerL" presStyleCnt="0"/>
      <dgm:spPr/>
    </dgm:pt>
    <dgm:pt modelId="{93B942E6-3140-4F34-8E7D-7F7ECFE1FFC8}" type="pres">
      <dgm:prSet presAssocID="{640719A5-F752-4815-B22B-0CF641388EF3}" presName="sibTrans" presStyleLbl="sibTrans2D1" presStyleIdx="0" presStyleCnt="2"/>
      <dgm:spPr/>
    </dgm:pt>
    <dgm:pt modelId="{91EDC519-79EE-4C16-A79F-4617B1F5CA18}" type="pres">
      <dgm:prSet presAssocID="{640719A5-F752-4815-B22B-0CF641388EF3}" presName="spacerR" presStyleCnt="0"/>
      <dgm:spPr/>
    </dgm:pt>
    <dgm:pt modelId="{F3CD89C7-2220-404E-8563-5FE3C1BE0377}" type="pres">
      <dgm:prSet presAssocID="{0F5E331E-E9EC-4905-AA99-BA7417EFE6BF}" presName="node" presStyleLbl="node1" presStyleIdx="1" presStyleCnt="3">
        <dgm:presLayoutVars>
          <dgm:bulletEnabled val="1"/>
        </dgm:presLayoutVars>
      </dgm:prSet>
      <dgm:spPr>
        <a:prstGeom prst="roundRect">
          <a:avLst/>
        </a:prstGeom>
      </dgm:spPr>
    </dgm:pt>
    <dgm:pt modelId="{26A31FDC-382F-461B-8C98-86EFC3F454C7}" type="pres">
      <dgm:prSet presAssocID="{8294C90D-CE3C-4CE1-88AC-C5A5C828A000}" presName="spacerL" presStyleCnt="0"/>
      <dgm:spPr/>
    </dgm:pt>
    <dgm:pt modelId="{54C6B084-BE64-4DFB-80A5-0C7C3AE35B0D}" type="pres">
      <dgm:prSet presAssocID="{8294C90D-CE3C-4CE1-88AC-C5A5C828A000}" presName="sibTrans" presStyleLbl="sibTrans2D1" presStyleIdx="1" presStyleCnt="2"/>
      <dgm:spPr/>
    </dgm:pt>
    <dgm:pt modelId="{11ED347A-8520-49A0-A598-906A5C41ECE1}" type="pres">
      <dgm:prSet presAssocID="{8294C90D-CE3C-4CE1-88AC-C5A5C828A000}" presName="spacerR" presStyleCnt="0"/>
      <dgm:spPr/>
    </dgm:pt>
    <dgm:pt modelId="{535158CA-D4F4-4BDE-B4CE-04ABF69C7B16}" type="pres">
      <dgm:prSet presAssocID="{0AABD21E-A453-4632-979F-50583EEEFE8C}" presName="node" presStyleLbl="node1" presStyleIdx="2" presStyleCnt="3">
        <dgm:presLayoutVars>
          <dgm:bulletEnabled val="1"/>
        </dgm:presLayoutVars>
      </dgm:prSet>
      <dgm:spPr>
        <a:prstGeom prst="roundRect">
          <a:avLst/>
        </a:prstGeom>
      </dgm:spPr>
    </dgm:pt>
  </dgm:ptLst>
  <dgm:cxnLst>
    <dgm:cxn modelId="{37640817-A23E-40D1-90E5-A6D0EFB918EF}" type="presOf" srcId="{C46AA724-B287-4391-A882-CC2A97CF53C8}" destId="{56CE064F-EC9A-4827-92D5-9051E63CB56B}" srcOrd="0" destOrd="0" presId="urn:microsoft.com/office/officeart/2005/8/layout/equation1"/>
    <dgm:cxn modelId="{8444E023-4B09-4EFC-975E-2AA51A033A1E}" srcId="{C46AA724-B287-4391-A882-CC2A97CF53C8}" destId="{A8F2EE6B-523C-412B-8C78-648982A0EF5D}" srcOrd="0" destOrd="0" parTransId="{5E57397C-9E0C-4C4E-90F8-274C6A2D01A2}" sibTransId="{640719A5-F752-4815-B22B-0CF641388EF3}"/>
    <dgm:cxn modelId="{658FA22A-1880-45D9-9D29-705861B669EA}" type="presOf" srcId="{640719A5-F752-4815-B22B-0CF641388EF3}" destId="{93B942E6-3140-4F34-8E7D-7F7ECFE1FFC8}" srcOrd="0" destOrd="0" presId="urn:microsoft.com/office/officeart/2005/8/layout/equation1"/>
    <dgm:cxn modelId="{7A418371-01A1-43AC-84B8-87B5813DA7DB}" srcId="{C46AA724-B287-4391-A882-CC2A97CF53C8}" destId="{0AABD21E-A453-4632-979F-50583EEEFE8C}" srcOrd="2" destOrd="0" parTransId="{34C40F7A-9DE4-475B-8CF7-E637821B99C9}" sibTransId="{A69013E7-6195-4AB4-9219-F84CD7B032C9}"/>
    <dgm:cxn modelId="{F74FDD94-0DC7-4B8C-9A02-6E44CAD7DDEF}" type="presOf" srcId="{0F5E331E-E9EC-4905-AA99-BA7417EFE6BF}" destId="{F3CD89C7-2220-404E-8563-5FE3C1BE0377}" srcOrd="0" destOrd="0" presId="urn:microsoft.com/office/officeart/2005/8/layout/equation1"/>
    <dgm:cxn modelId="{67F34BA2-3479-4885-91B5-2B2B2F4F971B}" type="presOf" srcId="{8294C90D-CE3C-4CE1-88AC-C5A5C828A000}" destId="{54C6B084-BE64-4DFB-80A5-0C7C3AE35B0D}" srcOrd="0" destOrd="0" presId="urn:microsoft.com/office/officeart/2005/8/layout/equation1"/>
    <dgm:cxn modelId="{1ABABABA-FD7F-43BF-A7E3-B32C55A2186D}" type="presOf" srcId="{0AABD21E-A453-4632-979F-50583EEEFE8C}" destId="{535158CA-D4F4-4BDE-B4CE-04ABF69C7B16}" srcOrd="0" destOrd="0" presId="urn:microsoft.com/office/officeart/2005/8/layout/equation1"/>
    <dgm:cxn modelId="{215265BE-1D31-415C-9F67-26A2B88F046D}" srcId="{C46AA724-B287-4391-A882-CC2A97CF53C8}" destId="{0F5E331E-E9EC-4905-AA99-BA7417EFE6BF}" srcOrd="1" destOrd="0" parTransId="{425517AE-1FAB-4399-9367-6E80942FB812}" sibTransId="{8294C90D-CE3C-4CE1-88AC-C5A5C828A000}"/>
    <dgm:cxn modelId="{6A2C86DF-805A-4CF2-918E-51BED3AA427B}" type="presOf" srcId="{A8F2EE6B-523C-412B-8C78-648982A0EF5D}" destId="{C62E319C-A6F3-410D-B91C-046454FCAD99}" srcOrd="0" destOrd="0" presId="urn:microsoft.com/office/officeart/2005/8/layout/equation1"/>
    <dgm:cxn modelId="{D75C0706-A4FD-4908-B041-75921AC5B975}" type="presParOf" srcId="{56CE064F-EC9A-4827-92D5-9051E63CB56B}" destId="{C62E319C-A6F3-410D-B91C-046454FCAD99}" srcOrd="0" destOrd="0" presId="urn:microsoft.com/office/officeart/2005/8/layout/equation1"/>
    <dgm:cxn modelId="{F181C94C-4077-4E29-A322-61AA1BE0AF03}" type="presParOf" srcId="{56CE064F-EC9A-4827-92D5-9051E63CB56B}" destId="{23DC5D40-0B2D-439E-8C42-B6D3E740A4F7}" srcOrd="1" destOrd="0" presId="urn:microsoft.com/office/officeart/2005/8/layout/equation1"/>
    <dgm:cxn modelId="{FDC2DD0D-127C-4A68-97B3-D84577FF75FF}" type="presParOf" srcId="{56CE064F-EC9A-4827-92D5-9051E63CB56B}" destId="{93B942E6-3140-4F34-8E7D-7F7ECFE1FFC8}" srcOrd="2" destOrd="0" presId="urn:microsoft.com/office/officeart/2005/8/layout/equation1"/>
    <dgm:cxn modelId="{66F7540C-3507-42B0-9EEC-CFD20A395ACA}" type="presParOf" srcId="{56CE064F-EC9A-4827-92D5-9051E63CB56B}" destId="{91EDC519-79EE-4C16-A79F-4617B1F5CA18}" srcOrd="3" destOrd="0" presId="urn:microsoft.com/office/officeart/2005/8/layout/equation1"/>
    <dgm:cxn modelId="{9F6671E1-E88B-4768-8499-E7131FFABB2C}" type="presParOf" srcId="{56CE064F-EC9A-4827-92D5-9051E63CB56B}" destId="{F3CD89C7-2220-404E-8563-5FE3C1BE0377}" srcOrd="4" destOrd="0" presId="urn:microsoft.com/office/officeart/2005/8/layout/equation1"/>
    <dgm:cxn modelId="{6D6AC349-1841-4830-81FA-2DD5B4DFEE5B}" type="presParOf" srcId="{56CE064F-EC9A-4827-92D5-9051E63CB56B}" destId="{26A31FDC-382F-461B-8C98-86EFC3F454C7}" srcOrd="5" destOrd="0" presId="urn:microsoft.com/office/officeart/2005/8/layout/equation1"/>
    <dgm:cxn modelId="{90277023-97A7-4DD5-8BA1-922CAE14D58E}" type="presParOf" srcId="{56CE064F-EC9A-4827-92D5-9051E63CB56B}" destId="{54C6B084-BE64-4DFB-80A5-0C7C3AE35B0D}" srcOrd="6" destOrd="0" presId="urn:microsoft.com/office/officeart/2005/8/layout/equation1"/>
    <dgm:cxn modelId="{EB77898F-89B7-48DE-A642-498C124D1E2B}" type="presParOf" srcId="{56CE064F-EC9A-4827-92D5-9051E63CB56B}" destId="{11ED347A-8520-49A0-A598-906A5C41ECE1}" srcOrd="7" destOrd="0" presId="urn:microsoft.com/office/officeart/2005/8/layout/equation1"/>
    <dgm:cxn modelId="{9DECC9B4-A45D-4AD3-8FF4-43E092199BD4}" type="presParOf" srcId="{56CE064F-EC9A-4827-92D5-9051E63CB56B}" destId="{535158CA-D4F4-4BDE-B4CE-04ABF69C7B16}"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5B43A-C1C8-4BBD-B9EE-F969053AC751}">
      <dsp:nvSpPr>
        <dsp:cNvPr id="0" name=""/>
        <dsp:cNvSpPr/>
      </dsp:nvSpPr>
      <dsp:spPr>
        <a:xfrm>
          <a:off x="115326" y="0"/>
          <a:ext cx="2363390" cy="118169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75% of the Earth Surface Area</a:t>
          </a:r>
        </a:p>
      </dsp:txBody>
      <dsp:txXfrm>
        <a:off x="149937" y="34611"/>
        <a:ext cx="2294168" cy="1112473"/>
      </dsp:txXfrm>
    </dsp:sp>
    <dsp:sp modelId="{AEC0BBCC-DCB3-445C-9ACD-8A5322B7F086}">
      <dsp:nvSpPr>
        <dsp:cNvPr id="0" name=""/>
        <dsp:cNvSpPr/>
      </dsp:nvSpPr>
      <dsp:spPr>
        <a:xfrm rot="2402009">
          <a:off x="2353797" y="916302"/>
          <a:ext cx="1066177" cy="34892"/>
        </a:xfrm>
        <a:custGeom>
          <a:avLst/>
          <a:gdLst/>
          <a:ahLst/>
          <a:cxnLst/>
          <a:rect l="0" t="0" r="0" b="0"/>
          <a:pathLst>
            <a:path>
              <a:moveTo>
                <a:pt x="0" y="17446"/>
              </a:moveTo>
              <a:lnTo>
                <a:pt x="1066177" y="17446"/>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60231" y="907094"/>
        <a:ext cx="53308" cy="53308"/>
      </dsp:txXfrm>
    </dsp:sp>
    <dsp:sp modelId="{92227816-7037-4550-AAE0-F60A212EEED7}">
      <dsp:nvSpPr>
        <dsp:cNvPr id="0" name=""/>
        <dsp:cNvSpPr/>
      </dsp:nvSpPr>
      <dsp:spPr>
        <a:xfrm>
          <a:off x="3295055" y="685802"/>
          <a:ext cx="2363390" cy="118169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Oceans 97%</a:t>
          </a:r>
        </a:p>
      </dsp:txBody>
      <dsp:txXfrm>
        <a:off x="3329666" y="720413"/>
        <a:ext cx="2294168" cy="1112473"/>
      </dsp:txXfrm>
    </dsp:sp>
    <dsp:sp modelId="{10D8DC39-6791-4339-BF1A-0A443E06C459}">
      <dsp:nvSpPr>
        <dsp:cNvPr id="0" name=""/>
        <dsp:cNvSpPr/>
      </dsp:nvSpPr>
      <dsp:spPr>
        <a:xfrm rot="4431119">
          <a:off x="1419283" y="1983101"/>
          <a:ext cx="2935205" cy="34892"/>
        </a:xfrm>
        <a:custGeom>
          <a:avLst/>
          <a:gdLst/>
          <a:ahLst/>
          <a:cxnLst/>
          <a:rect l="0" t="0" r="0" b="0"/>
          <a:pathLst>
            <a:path>
              <a:moveTo>
                <a:pt x="0" y="17446"/>
              </a:moveTo>
              <a:lnTo>
                <a:pt x="2935205" y="17446"/>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13506" y="1927168"/>
        <a:ext cx="146760" cy="146760"/>
      </dsp:txXfrm>
    </dsp:sp>
    <dsp:sp modelId="{0DD52DA9-C554-437A-A800-57BE4A1E5DA5}">
      <dsp:nvSpPr>
        <dsp:cNvPr id="0" name=""/>
        <dsp:cNvSpPr/>
      </dsp:nvSpPr>
      <dsp:spPr>
        <a:xfrm>
          <a:off x="3295055" y="2819401"/>
          <a:ext cx="2363390" cy="118169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Freshwater 3%</a:t>
          </a:r>
        </a:p>
      </dsp:txBody>
      <dsp:txXfrm>
        <a:off x="3329666" y="2854012"/>
        <a:ext cx="2294168" cy="1112473"/>
      </dsp:txXfrm>
    </dsp:sp>
    <dsp:sp modelId="{A84C2280-A5C5-4101-B30A-5570705B1932}">
      <dsp:nvSpPr>
        <dsp:cNvPr id="0" name=""/>
        <dsp:cNvSpPr/>
      </dsp:nvSpPr>
      <dsp:spPr>
        <a:xfrm rot="18408392">
          <a:off x="5333998" y="2744802"/>
          <a:ext cx="1618659" cy="34892"/>
        </a:xfrm>
        <a:custGeom>
          <a:avLst/>
          <a:gdLst/>
          <a:ahLst/>
          <a:cxnLst/>
          <a:rect l="0" t="0" r="0" b="0"/>
          <a:pathLst>
            <a:path>
              <a:moveTo>
                <a:pt x="0" y="17446"/>
              </a:moveTo>
              <a:lnTo>
                <a:pt x="1618659" y="1744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102861" y="2721781"/>
        <a:ext cx="80932" cy="80932"/>
      </dsp:txXfrm>
    </dsp:sp>
    <dsp:sp modelId="{31086E2D-F8C2-4E9E-8F72-BE9516CAE86D}">
      <dsp:nvSpPr>
        <dsp:cNvPr id="0" name=""/>
        <dsp:cNvSpPr/>
      </dsp:nvSpPr>
      <dsp:spPr>
        <a:xfrm>
          <a:off x="6628209" y="1523400"/>
          <a:ext cx="2363390" cy="118169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Glaciers &amp; Ice Sheets 75%</a:t>
          </a:r>
        </a:p>
      </dsp:txBody>
      <dsp:txXfrm>
        <a:off x="6662820" y="1558011"/>
        <a:ext cx="2294168" cy="1112473"/>
      </dsp:txXfrm>
    </dsp:sp>
    <dsp:sp modelId="{DFD604A7-1A74-4310-8943-9283B76B627F}">
      <dsp:nvSpPr>
        <dsp:cNvPr id="0" name=""/>
        <dsp:cNvSpPr/>
      </dsp:nvSpPr>
      <dsp:spPr>
        <a:xfrm rot="795840">
          <a:off x="5645156" y="3507101"/>
          <a:ext cx="996342" cy="34892"/>
        </a:xfrm>
        <a:custGeom>
          <a:avLst/>
          <a:gdLst/>
          <a:ahLst/>
          <a:cxnLst/>
          <a:rect l="0" t="0" r="0" b="0"/>
          <a:pathLst>
            <a:path>
              <a:moveTo>
                <a:pt x="0" y="17446"/>
              </a:moveTo>
              <a:lnTo>
                <a:pt x="996342" y="1744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118419" y="3499639"/>
        <a:ext cx="49817" cy="49817"/>
      </dsp:txXfrm>
    </dsp:sp>
    <dsp:sp modelId="{4F60D322-06A3-4A6B-BFBE-76DED32A1CA8}">
      <dsp:nvSpPr>
        <dsp:cNvPr id="0" name=""/>
        <dsp:cNvSpPr/>
      </dsp:nvSpPr>
      <dsp:spPr>
        <a:xfrm>
          <a:off x="6628209" y="3048000"/>
          <a:ext cx="2363390" cy="118169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Groundwater 24.7%</a:t>
          </a:r>
        </a:p>
      </dsp:txBody>
      <dsp:txXfrm>
        <a:off x="6662820" y="3082611"/>
        <a:ext cx="2294168" cy="1112473"/>
      </dsp:txXfrm>
    </dsp:sp>
    <dsp:sp modelId="{7ABF0F41-C266-4B58-94FC-73E3ACF5E65B}">
      <dsp:nvSpPr>
        <dsp:cNvPr id="0" name=""/>
        <dsp:cNvSpPr/>
      </dsp:nvSpPr>
      <dsp:spPr>
        <a:xfrm rot="3597090">
          <a:off x="5174984" y="4231002"/>
          <a:ext cx="1936687" cy="34892"/>
        </a:xfrm>
        <a:custGeom>
          <a:avLst/>
          <a:gdLst/>
          <a:ahLst/>
          <a:cxnLst/>
          <a:rect l="0" t="0" r="0" b="0"/>
          <a:pathLst>
            <a:path>
              <a:moveTo>
                <a:pt x="0" y="17446"/>
              </a:moveTo>
              <a:lnTo>
                <a:pt x="1936687" y="17446"/>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094910" y="4200031"/>
        <a:ext cx="96834" cy="96834"/>
      </dsp:txXfrm>
    </dsp:sp>
    <dsp:sp modelId="{93C7F004-1540-4C39-B847-193AF83F6A7E}">
      <dsp:nvSpPr>
        <dsp:cNvPr id="0" name=""/>
        <dsp:cNvSpPr/>
      </dsp:nvSpPr>
      <dsp:spPr>
        <a:xfrm>
          <a:off x="6628209" y="4495801"/>
          <a:ext cx="2363390" cy="118169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Surface Water &lt;0.3%</a:t>
          </a:r>
        </a:p>
      </dsp:txBody>
      <dsp:txXfrm>
        <a:off x="6662820" y="4530412"/>
        <a:ext cx="2294168" cy="1112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E319C-A6F3-410D-B91C-046454FCAD99}">
      <dsp:nvSpPr>
        <dsp:cNvPr id="0" name=""/>
        <dsp:cNvSpPr/>
      </dsp:nvSpPr>
      <dsp:spPr>
        <a:xfrm>
          <a:off x="1281" y="1728849"/>
          <a:ext cx="1698500" cy="1698500"/>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Freshwater Inflows</a:t>
          </a:r>
        </a:p>
      </dsp:txBody>
      <dsp:txXfrm>
        <a:off x="84195" y="1811763"/>
        <a:ext cx="1532672" cy="1532672"/>
      </dsp:txXfrm>
    </dsp:sp>
    <dsp:sp modelId="{93B942E6-3140-4F34-8E7D-7F7ECFE1FFC8}">
      <dsp:nvSpPr>
        <dsp:cNvPr id="0" name=""/>
        <dsp:cNvSpPr/>
      </dsp:nvSpPr>
      <dsp:spPr>
        <a:xfrm>
          <a:off x="1837700" y="2085534"/>
          <a:ext cx="985130" cy="9851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968279" y="2462248"/>
        <a:ext cx="723972" cy="231702"/>
      </dsp:txXfrm>
    </dsp:sp>
    <dsp:sp modelId="{F3CD89C7-2220-404E-8563-5FE3C1BE0377}">
      <dsp:nvSpPr>
        <dsp:cNvPr id="0" name=""/>
        <dsp:cNvSpPr/>
      </dsp:nvSpPr>
      <dsp:spPr>
        <a:xfrm>
          <a:off x="2960749" y="1728849"/>
          <a:ext cx="1698500" cy="1698500"/>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Saltwater Tides</a:t>
          </a:r>
        </a:p>
      </dsp:txBody>
      <dsp:txXfrm>
        <a:off x="3043663" y="1811763"/>
        <a:ext cx="1532672" cy="1532672"/>
      </dsp:txXfrm>
    </dsp:sp>
    <dsp:sp modelId="{54C6B084-BE64-4DFB-80A5-0C7C3AE35B0D}">
      <dsp:nvSpPr>
        <dsp:cNvPr id="0" name=""/>
        <dsp:cNvSpPr/>
      </dsp:nvSpPr>
      <dsp:spPr>
        <a:xfrm>
          <a:off x="4797168" y="2085534"/>
          <a:ext cx="985130" cy="98513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27747" y="2288471"/>
        <a:ext cx="723972" cy="579256"/>
      </dsp:txXfrm>
    </dsp:sp>
    <dsp:sp modelId="{535158CA-D4F4-4BDE-B4CE-04ABF69C7B16}">
      <dsp:nvSpPr>
        <dsp:cNvPr id="0" name=""/>
        <dsp:cNvSpPr/>
      </dsp:nvSpPr>
      <dsp:spPr>
        <a:xfrm>
          <a:off x="5920217" y="1728849"/>
          <a:ext cx="1698500" cy="1698500"/>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Brackish</a:t>
          </a:r>
        </a:p>
      </dsp:txBody>
      <dsp:txXfrm>
        <a:off x="6003131" y="1811763"/>
        <a:ext cx="1532672" cy="1532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0F2AF5-6134-4B0B-A469-DE8AE9387644}" type="datetimeFigureOut">
              <a:rPr lang="en-US" smtClean="0"/>
              <a:t>2/25/2021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2117E-8788-4B10-919A-9B81B6C5321D}" type="slidenum">
              <a:rPr lang="en-US" smtClean="0"/>
              <a:t>‹#›</a:t>
            </a:fld>
            <a:endParaRPr lang="en-US"/>
          </a:p>
        </p:txBody>
      </p:sp>
    </p:spTree>
    <p:extLst>
      <p:ext uri="{BB962C8B-B14F-4D97-AF65-F5344CB8AC3E}">
        <p14:creationId xmlns:p14="http://schemas.microsoft.com/office/powerpoint/2010/main" val="400598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wa.org/Fundamentals/Documents/usa-groundwater-use-fact-sheet.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epa.gov/sites/production/files/2016-12/documents/nla_fact_sheet_dec_7_2016.pdf" TargetMode="External"/><Relationship Id="rId5" Type="http://schemas.openxmlformats.org/officeDocument/2006/relationships/hyperlink" Target="https://www.epa.gov/sites/production/files/2016-03/documents/fact_sheet_draft_variation_march_2016_revision.pdf" TargetMode="External"/><Relationship Id="rId4" Type="http://schemas.openxmlformats.org/officeDocument/2006/relationships/hyperlink" Target="https://pubs.usgs.gov/of/2017/1131/ofr20171131.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tpwd.texas.gov/"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twdb.texas.gov/surfacewater/flows/instream/index.asp" TargetMode="External"/><Relationship Id="rId4" Type="http://schemas.openxmlformats.org/officeDocument/2006/relationships/hyperlink" Target="http://www.tceq.texas.gov/"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Jenny Oakley, and I’m the Associate Director of Research Programs at the Environmental Institute of Houston and adjunct faculty at the University of Houston-Clear Lake. Sorry I’m not presenting to you live today, but I’ve provided my e-mail address here in case you have any questions or want to reach out to me regarding this talk on Aquatics. </a:t>
            </a:r>
          </a:p>
        </p:txBody>
      </p:sp>
      <p:sp>
        <p:nvSpPr>
          <p:cNvPr id="4" name="Slide Number Placeholder 3"/>
          <p:cNvSpPr>
            <a:spLocks noGrp="1"/>
          </p:cNvSpPr>
          <p:nvPr>
            <p:ph type="sldNum" sz="quarter" idx="5"/>
          </p:nvPr>
        </p:nvSpPr>
        <p:spPr/>
        <p:txBody>
          <a:bodyPr/>
          <a:lstStyle/>
          <a:p>
            <a:fld id="{76A2117E-8788-4B10-919A-9B81B6C5321D}" type="slidenum">
              <a:rPr lang="en-US" smtClean="0"/>
              <a:t>1</a:t>
            </a:fld>
            <a:endParaRPr lang="en-US"/>
          </a:p>
        </p:txBody>
      </p:sp>
    </p:spTree>
    <p:extLst>
      <p:ext uri="{BB962C8B-B14F-4D97-AF65-F5344CB8AC3E}">
        <p14:creationId xmlns:p14="http://schemas.microsoft.com/office/powerpoint/2010/main" val="495381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water in liquid form (other than oceans), that is ground water and surface water. If you remember back to our water cycle, when</a:t>
            </a:r>
            <a:r>
              <a:rPr lang="en-US" sz="1200" b="0" i="0" kern="1200" dirty="0">
                <a:solidFill>
                  <a:schemeClr val="tx1"/>
                </a:solidFill>
                <a:effectLst/>
                <a:latin typeface="+mn-lt"/>
                <a:ea typeface="+mn-ea"/>
                <a:cs typeface="+mn-cs"/>
              </a:rPr>
              <a:t> rain falls some of it  seeps into the earth (that’s infiltration), filling the cracks, crevices, and porous spaces of an aquifer (basically an underground storehouse of water), it becomes groundwater. </a:t>
            </a:r>
            <a:r>
              <a:rPr lang="en-US" sz="1200" b="0" i="0" u="none" strike="noStrike" kern="1200" dirty="0">
                <a:solidFill>
                  <a:schemeClr val="tx1"/>
                </a:solidFill>
                <a:effectLst/>
                <a:latin typeface="+mn-lt"/>
                <a:ea typeface="+mn-ea"/>
                <a:cs typeface="+mn-cs"/>
                <a:hlinkClick r:id="rId3"/>
              </a:rPr>
              <a:t>Nearly 40 percent of Americans</a:t>
            </a:r>
            <a:r>
              <a:rPr lang="en-US" sz="1200" b="0" i="0" kern="1200" dirty="0">
                <a:solidFill>
                  <a:schemeClr val="tx1"/>
                </a:solidFill>
                <a:effectLst/>
                <a:latin typeface="+mn-lt"/>
                <a:ea typeface="+mn-ea"/>
                <a:cs typeface="+mn-cs"/>
              </a:rPr>
              <a:t> rely on groundwater, pumped to the earth’s surface, for drinking water. Groundwater gets polluted when contaminants—from pesticides and fertilizers to waste leached from landfills and septic systems—make their way into an aquifer. Groundwater can also spread contamination far from the original polluting source as it seeps into streams, lakes, and oceans. Furthermore, the overuse of groundwater can cause the water table in the aquifer to fall, and in some systems this can cause the surface water to fill the void, causing reduced flow in surface water systems.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Surface water from freshwater sources (so things like rivers, streams, bayous, lakes, and ponds) accounts for </a:t>
            </a:r>
            <a:r>
              <a:rPr lang="en-US" sz="1200" b="0" i="0" u="none" strike="noStrike" kern="1200" dirty="0">
                <a:solidFill>
                  <a:schemeClr val="tx1"/>
                </a:solidFill>
                <a:effectLst/>
                <a:latin typeface="+mn-lt"/>
                <a:ea typeface="+mn-ea"/>
                <a:cs typeface="+mn-cs"/>
                <a:hlinkClick r:id="rId4"/>
              </a:rPr>
              <a:t>more than 60 percent</a:t>
            </a:r>
            <a:r>
              <a:rPr lang="en-US" sz="1200" b="0" i="0" kern="1200" dirty="0">
                <a:solidFill>
                  <a:schemeClr val="tx1"/>
                </a:solidFill>
                <a:effectLst/>
                <a:latin typeface="+mn-lt"/>
                <a:ea typeface="+mn-ea"/>
                <a:cs typeface="+mn-cs"/>
              </a:rPr>
              <a:t> of the water delivered to American homes. According to the most recent surveys on national water quality from the U.S. Environmental Protection Agency, </a:t>
            </a:r>
            <a:r>
              <a:rPr lang="en-US" sz="1200" b="0" i="0" u="none" strike="noStrike" kern="1200" dirty="0">
                <a:solidFill>
                  <a:schemeClr val="tx1"/>
                </a:solidFill>
                <a:effectLst/>
                <a:latin typeface="+mn-lt"/>
                <a:ea typeface="+mn-ea"/>
                <a:cs typeface="+mn-cs"/>
                <a:hlinkClick r:id="rId5"/>
              </a:rPr>
              <a:t>nearly half of our rivers and streams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a:rPr>
              <a:t>more than one-third of our lakes</a:t>
            </a:r>
            <a:r>
              <a:rPr lang="en-US" sz="1200" b="0" i="0" kern="1200" dirty="0">
                <a:solidFill>
                  <a:schemeClr val="tx1"/>
                </a:solidFill>
                <a:effectLst/>
                <a:latin typeface="+mn-lt"/>
                <a:ea typeface="+mn-ea"/>
                <a:cs typeface="+mn-cs"/>
              </a:rPr>
              <a:t> are polluted. </a:t>
            </a:r>
            <a:endParaRPr lang="en-US" dirty="0"/>
          </a:p>
        </p:txBody>
      </p:sp>
      <p:sp>
        <p:nvSpPr>
          <p:cNvPr id="4" name="Slide Number Placeholder 3"/>
          <p:cNvSpPr>
            <a:spLocks noGrp="1"/>
          </p:cNvSpPr>
          <p:nvPr>
            <p:ph type="sldNum" sz="quarter" idx="10"/>
          </p:nvPr>
        </p:nvSpPr>
        <p:spPr/>
        <p:txBody>
          <a:bodyPr/>
          <a:lstStyle/>
          <a:p>
            <a:fld id="{76A2117E-8788-4B10-919A-9B81B6C5321D}" type="slidenum">
              <a:rPr lang="en-US" smtClean="0"/>
              <a:t>10</a:t>
            </a:fld>
            <a:endParaRPr lang="en-US"/>
          </a:p>
        </p:txBody>
      </p:sp>
    </p:spTree>
    <p:extLst>
      <p:ext uri="{BB962C8B-B14F-4D97-AF65-F5344CB8AC3E}">
        <p14:creationId xmlns:p14="http://schemas.microsoft.com/office/powerpoint/2010/main" val="545456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Texas the agency charged with monitoring water quality is the Texas Commission on Environmental Quality or TCEQ.  Their Surface Water Quality (or SWQM team) works to and I quote “</a:t>
            </a:r>
            <a:r>
              <a:rPr lang="en-US" sz="1200" b="0" i="0" kern="1200" dirty="0">
                <a:solidFill>
                  <a:schemeClr val="tx1"/>
                </a:solidFill>
                <a:effectLst/>
                <a:latin typeface="+mn-lt"/>
                <a:ea typeface="+mn-ea"/>
                <a:cs typeface="+mn-cs"/>
              </a:rPr>
              <a:t>establish explicit goals for the quality of streams, rivers, lakes, and bays throughout the state. The Standards are developed to maintain the quality of surface waters in Texas so that it supports public health and enjoyment and protects aquatic life, consistent with the sustainable economic development of the state.”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Water quality standards identify appropriate uses for the state’s surface waters, including aquatic life, and Human Use for example: recreation, and sources of public water supply (or drinking water). The criteria for evaluating support of those uses include dissolved oxygen, temperature, pH, dissolved minerals, toxic substances, and bacteria.</a:t>
            </a:r>
            <a:endParaRPr lang="en-US" dirty="0"/>
          </a:p>
        </p:txBody>
      </p:sp>
      <p:sp>
        <p:nvSpPr>
          <p:cNvPr id="4" name="Slide Number Placeholder 3"/>
          <p:cNvSpPr>
            <a:spLocks noGrp="1"/>
          </p:cNvSpPr>
          <p:nvPr>
            <p:ph type="sldNum" sz="quarter" idx="5"/>
          </p:nvPr>
        </p:nvSpPr>
        <p:spPr/>
        <p:txBody>
          <a:bodyPr/>
          <a:lstStyle/>
          <a:p>
            <a:fld id="{76A2117E-8788-4B10-919A-9B81B6C5321D}" type="slidenum">
              <a:rPr lang="en-US" smtClean="0"/>
              <a:t>11</a:t>
            </a:fld>
            <a:endParaRPr lang="en-US"/>
          </a:p>
        </p:txBody>
      </p:sp>
    </p:spTree>
    <p:extLst>
      <p:ext uri="{BB962C8B-B14F-4D97-AF65-F5344CB8AC3E}">
        <p14:creationId xmlns:p14="http://schemas.microsoft.com/office/powerpoint/2010/main" val="3799430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Aquatic Life, the goal is that surface waters of the state is able to support diverse and healthy communities of aquatic critters.  Those critters include fish, invertebrates, plankton, and plants (including periphyton).  </a:t>
            </a:r>
          </a:p>
        </p:txBody>
      </p:sp>
      <p:sp>
        <p:nvSpPr>
          <p:cNvPr id="4" name="Slide Number Placeholder 3"/>
          <p:cNvSpPr>
            <a:spLocks noGrp="1"/>
          </p:cNvSpPr>
          <p:nvPr>
            <p:ph type="sldNum" sz="quarter" idx="5"/>
          </p:nvPr>
        </p:nvSpPr>
        <p:spPr/>
        <p:txBody>
          <a:bodyPr/>
          <a:lstStyle/>
          <a:p>
            <a:fld id="{76A2117E-8788-4B10-919A-9B81B6C5321D}" type="slidenum">
              <a:rPr lang="en-US" smtClean="0"/>
              <a:t>12</a:t>
            </a:fld>
            <a:endParaRPr lang="en-US"/>
          </a:p>
        </p:txBody>
      </p:sp>
    </p:spTree>
    <p:extLst>
      <p:ext uri="{BB962C8B-B14F-4D97-AF65-F5344CB8AC3E}">
        <p14:creationId xmlns:p14="http://schemas.microsoft.com/office/powerpoint/2010/main" val="195654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typical criteria measured to determine if surface waters meet</a:t>
            </a:r>
            <a:r>
              <a:rPr lang="en-US" baseline="0" dirty="0"/>
              <a:t> standards set for human contact and aquatic life use.  Many times scientists use something called a multiparameter sonde (picture on top right) to measure things like temperature, dissolved oxygen, pH, specific conductivity and even things like chlorophyll a levels in the water.  They can also use something called a </a:t>
            </a:r>
            <a:r>
              <a:rPr lang="en-US" baseline="0" dirty="0" err="1"/>
              <a:t>secchi</a:t>
            </a:r>
            <a:r>
              <a:rPr lang="en-US" baseline="0" dirty="0"/>
              <a:t> disk to measure the water clarity, and many different methods to measure flow or discharge when dealing with flowing water.  If working in a flowing water system, like a river or stream discharge is key to understanding the water quality and more importantly loading of pollutants in the system.  Discharge is the amount of water that flows through a specific sized area in a specific time, often represented as cubic feet per second. </a:t>
            </a:r>
            <a:endParaRPr lang="en-US" dirty="0"/>
          </a:p>
        </p:txBody>
      </p:sp>
      <p:sp>
        <p:nvSpPr>
          <p:cNvPr id="4" name="Slide Number Placeholder 3"/>
          <p:cNvSpPr>
            <a:spLocks noGrp="1"/>
          </p:cNvSpPr>
          <p:nvPr>
            <p:ph type="sldNum" sz="quarter" idx="10"/>
          </p:nvPr>
        </p:nvSpPr>
        <p:spPr/>
        <p:txBody>
          <a:bodyPr/>
          <a:lstStyle/>
          <a:p>
            <a:fld id="{76A2117E-8788-4B10-919A-9B81B6C5321D}" type="slidenum">
              <a:rPr lang="en-US" smtClean="0"/>
              <a:t>13</a:t>
            </a:fld>
            <a:endParaRPr lang="en-US"/>
          </a:p>
        </p:txBody>
      </p:sp>
    </p:spTree>
    <p:extLst>
      <p:ext uri="{BB962C8B-B14F-4D97-AF65-F5344CB8AC3E}">
        <p14:creationId xmlns:p14="http://schemas.microsoft.com/office/powerpoint/2010/main" val="166725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dissolved oxygen is the leading cause of fish kills in Texas.  Dissolved oxygen naturally fluctuates with temperature and time of day.  The warmer the water temperature the lower the capacity for the water to hold dissolved oxygen.  This along with other factors including decreased flow due to less rainfall are why we tend to see the lowest dissolved oxygen levels in the summer in Texas.  There are also daily fluctuations in dissolved oxygen.  For example, if I were monitoring the 24 </a:t>
            </a:r>
            <a:r>
              <a:rPr lang="en-US" dirty="0" err="1"/>
              <a:t>hr</a:t>
            </a:r>
            <a:r>
              <a:rPr lang="en-US" dirty="0"/>
              <a:t> dissolved oxygen at a river, I’d expect to see the highest DO levels just before the end of the day, and the lowest just before sunrise.  Now, this makes sense if you think about that fact that much of the DO in these freshwater systems comes a the byproduct of photosynthesis from plants and algae.  All day long as the sun is out DO is being added to the water by plants.  While at night that source of DO stops, but the respiration that is happening from all of the critters that live in the steams continues, using up the DO available, with no photosynthesis to re-supply, until the morning when the sun comes out again. </a:t>
            </a:r>
          </a:p>
        </p:txBody>
      </p:sp>
      <p:sp>
        <p:nvSpPr>
          <p:cNvPr id="4" name="Slide Number Placeholder 3"/>
          <p:cNvSpPr>
            <a:spLocks noGrp="1"/>
          </p:cNvSpPr>
          <p:nvPr>
            <p:ph type="sldNum" sz="quarter" idx="5"/>
          </p:nvPr>
        </p:nvSpPr>
        <p:spPr/>
        <p:txBody>
          <a:bodyPr/>
          <a:lstStyle/>
          <a:p>
            <a:fld id="{76A2117E-8788-4B10-919A-9B81B6C5321D}" type="slidenum">
              <a:rPr lang="en-US" smtClean="0"/>
              <a:t>14</a:t>
            </a:fld>
            <a:endParaRPr lang="en-US"/>
          </a:p>
        </p:txBody>
      </p:sp>
    </p:spTree>
    <p:extLst>
      <p:ext uri="{BB962C8B-B14F-4D97-AF65-F5344CB8AC3E}">
        <p14:creationId xmlns:p14="http://schemas.microsoft.com/office/powerpoint/2010/main" val="3265137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low dissolved oxygen is caused by something called eutrophication.  This is when there are excess nutrients (think about herbicides washed into streams and rivers from non-point sources) in rivers or streams, or even the ocean.  These excess nutrients are food for bacteria and algae which can multiply in great numbers when there is plenty of food/nutrients available.  But eventually they’ll die off, creating an influx of material that needs to be decomposed.  That process burns through dissolved oxygen causing there to be too little oxygen in the water for other critters like fish or clams.  This is called hypoxia.  </a:t>
            </a:r>
          </a:p>
          <a:p>
            <a:endParaRPr lang="en-US" dirty="0"/>
          </a:p>
          <a:p>
            <a:r>
              <a:rPr lang="en-US" dirty="0"/>
              <a:t>Another metric for measuring water quality can be heavy metals.  Metals such as arsenic, mercury, and lead tend to bioaccumulate.  This means that they are rarely processed in the digestion of aquatic critters so they accumulate in their bodies. Then those pollutant loads can be transferred to the predator that consumes them, causing top predators to have sometimes very high levels of these and other bioaccumulating pollutants, which can have health impacts.</a:t>
            </a:r>
          </a:p>
        </p:txBody>
      </p:sp>
      <p:sp>
        <p:nvSpPr>
          <p:cNvPr id="4" name="Slide Number Placeholder 3"/>
          <p:cNvSpPr>
            <a:spLocks noGrp="1"/>
          </p:cNvSpPr>
          <p:nvPr>
            <p:ph type="sldNum" sz="quarter" idx="5"/>
          </p:nvPr>
        </p:nvSpPr>
        <p:spPr/>
        <p:txBody>
          <a:bodyPr/>
          <a:lstStyle/>
          <a:p>
            <a:fld id="{76A2117E-8788-4B10-919A-9B81B6C5321D}" type="slidenum">
              <a:rPr lang="en-US" smtClean="0"/>
              <a:t>15</a:t>
            </a:fld>
            <a:endParaRPr lang="en-US"/>
          </a:p>
        </p:txBody>
      </p:sp>
    </p:spTree>
    <p:extLst>
      <p:ext uri="{BB962C8B-B14F-4D97-AF65-F5344CB8AC3E}">
        <p14:creationId xmlns:p14="http://schemas.microsoft.com/office/powerpoint/2010/main" val="375483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I mentioned earlier, in Texas, the Texas Commission on Environmental Quality is charged with monitoring the quality of the surface water.  This is mostly done through the Clean Rivers Program or CRP which is a consortium of agencies, organizations, NGOs and academic institutions that regularly monitor water quality.  In our area, Houston, the organization that acts as the organizer for CRP is the Houston-Galveston Area Council.  They corral the six regional partners and the over 370 monitoring sites and make sure that the monitoring data are submitted to the TCEQ and quality controlled.  This map shows all of the monitoring sites in the Houston area. The light blue circles are sites monitored by EIH here on the UHCL campus. </a:t>
            </a:r>
            <a:endParaRPr lang="en-US" dirty="0"/>
          </a:p>
        </p:txBody>
      </p:sp>
      <p:sp>
        <p:nvSpPr>
          <p:cNvPr id="4" name="Slide Number Placeholder 3"/>
          <p:cNvSpPr>
            <a:spLocks noGrp="1"/>
          </p:cNvSpPr>
          <p:nvPr>
            <p:ph type="sldNum" sz="quarter" idx="10"/>
          </p:nvPr>
        </p:nvSpPr>
        <p:spPr/>
        <p:txBody>
          <a:bodyPr/>
          <a:lstStyle/>
          <a:p>
            <a:fld id="{B11FA646-5BA4-2540-B87F-8ED0E4574DDD}" type="slidenum">
              <a:rPr lang="en-US" smtClean="0"/>
              <a:pPr/>
              <a:t>16</a:t>
            </a:fld>
            <a:endParaRPr lang="en-US" dirty="0"/>
          </a:p>
        </p:txBody>
      </p:sp>
    </p:spTree>
    <p:extLst>
      <p:ext uri="{BB962C8B-B14F-4D97-AF65-F5344CB8AC3E}">
        <p14:creationId xmlns:p14="http://schemas.microsoft.com/office/powerpoint/2010/main" val="279797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the parameters that are monitored, Bacteria is one of the most significant water quality issues in the Houston area.  Bacteria concentrations</a:t>
            </a:r>
            <a:r>
              <a:rPr lang="en-US" baseline="0" dirty="0"/>
              <a:t> are monitored to determine if the water body is safe for recreation.  The bacteria tested are </a:t>
            </a:r>
            <a:r>
              <a:rPr lang="en-US" baseline="0" dirty="0" err="1"/>
              <a:t>Entero</a:t>
            </a:r>
            <a:r>
              <a:rPr lang="en-US" baseline="0" dirty="0"/>
              <a:t> for tidal waters and E. coli for fresh waters.  These are pathogen indicator bacteria, meaning typically when we see high </a:t>
            </a:r>
            <a:r>
              <a:rPr lang="en-US" baseline="0" dirty="0" err="1"/>
              <a:t>entero</a:t>
            </a:r>
            <a:r>
              <a:rPr lang="en-US" baseline="0" dirty="0"/>
              <a:t> or E. coli levels we also see higher levels of other pathogenic bacteria, viruses, or protozoans. 42% of stream miles that we monitor in our region are impaired due to elevated bacteria levels.  In the map on the right, the blue lines are the stream segments that meet water quality standards, while the yellow and red lines exceed the standards, with the red lines having more extreme </a:t>
            </a:r>
            <a:r>
              <a:rPr lang="en-US" baseline="0" dirty="0" err="1"/>
              <a:t>exceedences</a:t>
            </a:r>
            <a:r>
              <a:rPr lang="en-US" baseline="0" dirty="0"/>
              <a:t>. Sources of bacterial contamination include: untreated wastewater treatment facility releases, sanitary sewer overflows, failing on site sewage facilities (septic systems), and fecal waste from livestock, pets, hogs, and other wildlife. </a:t>
            </a:r>
            <a:endParaRPr lang="en-US" dirty="0"/>
          </a:p>
        </p:txBody>
      </p:sp>
      <p:sp>
        <p:nvSpPr>
          <p:cNvPr id="4" name="Slide Number Placeholder 3"/>
          <p:cNvSpPr>
            <a:spLocks noGrp="1"/>
          </p:cNvSpPr>
          <p:nvPr>
            <p:ph type="sldNum" sz="quarter" idx="10"/>
          </p:nvPr>
        </p:nvSpPr>
        <p:spPr/>
        <p:txBody>
          <a:bodyPr/>
          <a:lstStyle/>
          <a:p>
            <a:fld id="{B11FA646-5BA4-2540-B87F-8ED0E4574DDD}" type="slidenum">
              <a:rPr lang="en-US" smtClean="0"/>
              <a:pPr/>
              <a:t>17</a:t>
            </a:fld>
            <a:endParaRPr lang="en-US" dirty="0"/>
          </a:p>
        </p:txBody>
      </p:sp>
    </p:spTree>
    <p:extLst>
      <p:ext uri="{BB962C8B-B14F-4D97-AF65-F5344CB8AC3E}">
        <p14:creationId xmlns:p14="http://schemas.microsoft.com/office/powerpoint/2010/main" val="145554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parameter that is monitored is dissolved oxygen.  As Alex mentioned in our interview in last weeks lecture, low DO is a common cause of fish kills.  DO is measured to determine if a waterbody</a:t>
            </a:r>
            <a:r>
              <a:rPr lang="en-US" baseline="0" dirty="0"/>
              <a:t> can support aquatic life.  DO levels can be negatively impacted by human actions like high concentration of nutrients from agriculture runoff, which can cause algal blooms that can temporarily increase the dissolved oxygen but typically result in crashes in DO after a die off (this process of excess nutrients and resulting algal blooms, and the aftermath can also be termed Eutrophication. Also, the reduction of shade from a natural riparian buffer along the water can result in higher temperatures in the water, and warmer water holds less dissolved oxygen compared to cooler water. </a:t>
            </a:r>
            <a:endParaRPr lang="en-US" dirty="0"/>
          </a:p>
        </p:txBody>
      </p:sp>
      <p:sp>
        <p:nvSpPr>
          <p:cNvPr id="4" name="Slide Number Placeholder 3"/>
          <p:cNvSpPr>
            <a:spLocks noGrp="1"/>
          </p:cNvSpPr>
          <p:nvPr>
            <p:ph type="sldNum" sz="quarter" idx="10"/>
          </p:nvPr>
        </p:nvSpPr>
        <p:spPr/>
        <p:txBody>
          <a:bodyPr/>
          <a:lstStyle/>
          <a:p>
            <a:fld id="{B11FA646-5BA4-2540-B87F-8ED0E4574DDD}" type="slidenum">
              <a:rPr lang="en-US" smtClean="0"/>
              <a:pPr/>
              <a:t>18</a:t>
            </a:fld>
            <a:endParaRPr lang="en-US" dirty="0"/>
          </a:p>
        </p:txBody>
      </p:sp>
    </p:spTree>
    <p:extLst>
      <p:ext uri="{BB962C8B-B14F-4D97-AF65-F5344CB8AC3E}">
        <p14:creationId xmlns:p14="http://schemas.microsoft.com/office/powerpoint/2010/main" val="274140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Nutrients including phosphorus and nitrogen naturally</a:t>
            </a:r>
            <a:r>
              <a:rPr lang="en-US" baseline="0" dirty="0"/>
              <a:t> occur in surface waters, however human activities can cause excess nutrients which can in turn impact the water quality and case algal blooms, depress DO and produce toxins harmful to humans and wildlife. 35% of stream miles exceed state standards for nutrients such as nitrate, ammonia, and phosphorus.  Sources include runoff both point and non-point source from fertilizers and animal manure, and excess nutrients from waste water treatment facilities and on-site sewage facility failures.  </a:t>
            </a:r>
            <a:endParaRPr lang="en-US" dirty="0"/>
          </a:p>
        </p:txBody>
      </p:sp>
      <p:sp>
        <p:nvSpPr>
          <p:cNvPr id="4" name="Slide Number Placeholder 3"/>
          <p:cNvSpPr>
            <a:spLocks noGrp="1"/>
          </p:cNvSpPr>
          <p:nvPr>
            <p:ph type="sldNum" sz="quarter" idx="10"/>
          </p:nvPr>
        </p:nvSpPr>
        <p:spPr/>
        <p:txBody>
          <a:bodyPr/>
          <a:lstStyle/>
          <a:p>
            <a:fld id="{B11FA646-5BA4-2540-B87F-8ED0E4574DDD}" type="slidenum">
              <a:rPr lang="en-US" smtClean="0"/>
              <a:pPr/>
              <a:t>19</a:t>
            </a:fld>
            <a:endParaRPr lang="en-US" dirty="0"/>
          </a:p>
        </p:txBody>
      </p:sp>
    </p:spTree>
    <p:extLst>
      <p:ext uri="{BB962C8B-B14F-4D97-AF65-F5344CB8AC3E}">
        <p14:creationId xmlns:p14="http://schemas.microsoft.com/office/powerpoint/2010/main" val="351927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little biased, but Aquatics is the most important of the subjects in Envirothon. Understanding aquatics is central to all ecosystems, all habitats, and critters on our BLUE planet.  They call Earth the blue planet because 75% of the surface is water.  Of that most is saltwater, but of the fresh water most is in glaciers and ice sheets (at least for now).  In fact, did you know that water makes up about 60% of the average human’s body mass? </a:t>
            </a:r>
          </a:p>
        </p:txBody>
      </p:sp>
      <p:sp>
        <p:nvSpPr>
          <p:cNvPr id="4" name="Slide Number Placeholder 3"/>
          <p:cNvSpPr>
            <a:spLocks noGrp="1"/>
          </p:cNvSpPr>
          <p:nvPr>
            <p:ph type="sldNum" sz="quarter" idx="5"/>
          </p:nvPr>
        </p:nvSpPr>
        <p:spPr/>
        <p:txBody>
          <a:bodyPr/>
          <a:lstStyle/>
          <a:p>
            <a:fld id="{76A2117E-8788-4B10-919A-9B81B6C5321D}" type="slidenum">
              <a:rPr lang="en-US" smtClean="0"/>
              <a:t>2</a:t>
            </a:fld>
            <a:endParaRPr lang="en-US"/>
          </a:p>
        </p:txBody>
      </p:sp>
    </p:spTree>
    <p:extLst>
      <p:ext uri="{BB962C8B-B14F-4D97-AF65-F5344CB8AC3E}">
        <p14:creationId xmlns:p14="http://schemas.microsoft.com/office/powerpoint/2010/main" val="2885243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PCBs or polychlorinated biphenyls and Dioxins are broad groups of synthetic organic compounds developed for industrial purposes or are by-products of industrial</a:t>
            </a:r>
            <a:r>
              <a:rPr lang="en-US" baseline="0" dirty="0"/>
              <a:t> processes.  They are toxic and carcinogenic and considered legacy pollutants remaining in the environment long after they are introduced.  They also </a:t>
            </a:r>
            <a:r>
              <a:rPr lang="en-US" baseline="0" dirty="0" err="1"/>
              <a:t>bioaccumulate</a:t>
            </a:r>
            <a:r>
              <a:rPr lang="en-US" baseline="0" dirty="0"/>
              <a:t> (or as your book called it </a:t>
            </a:r>
            <a:r>
              <a:rPr lang="en-US" baseline="0" dirty="0" err="1"/>
              <a:t>biomaginfication</a:t>
            </a:r>
            <a:r>
              <a:rPr lang="en-US" baseline="0" dirty="0"/>
              <a:t>).  6% of freshwater streams, 60% of tidal streams, and 75% of bays in our area are impaired for PCBs and Dioxin. </a:t>
            </a:r>
          </a:p>
          <a:p>
            <a:endParaRPr lang="en-US" baseline="0" dirty="0"/>
          </a:p>
          <a:p>
            <a:r>
              <a:rPr lang="en-US" baseline="0" dirty="0"/>
              <a:t>Now you might have noticed that I began discussing CRP data with the statement “out of the parameters that are monitored” because on a consistent basis there are many other parameters that aren’t regularly monitored such as heavy metals, Organic Carbon, and biological communities</a:t>
            </a:r>
            <a:endParaRPr lang="en-US" dirty="0"/>
          </a:p>
        </p:txBody>
      </p:sp>
      <p:sp>
        <p:nvSpPr>
          <p:cNvPr id="4" name="Slide Number Placeholder 3"/>
          <p:cNvSpPr>
            <a:spLocks noGrp="1"/>
          </p:cNvSpPr>
          <p:nvPr>
            <p:ph type="sldNum" sz="quarter" idx="10"/>
          </p:nvPr>
        </p:nvSpPr>
        <p:spPr/>
        <p:txBody>
          <a:bodyPr/>
          <a:lstStyle/>
          <a:p>
            <a:fld id="{B11FA646-5BA4-2540-B87F-8ED0E4574DDD}" type="slidenum">
              <a:rPr lang="en-US" smtClean="0"/>
              <a:pPr/>
              <a:t>20</a:t>
            </a:fld>
            <a:endParaRPr lang="en-US" dirty="0"/>
          </a:p>
        </p:txBody>
      </p:sp>
    </p:spTree>
    <p:extLst>
      <p:ext uri="{BB962C8B-B14F-4D97-AF65-F5344CB8AC3E}">
        <p14:creationId xmlns:p14="http://schemas.microsoft.com/office/powerpoint/2010/main" val="346228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that scientists can evaluate a surface water body is to see what types of critters are living in it.  To do this, they’ll go out and collect as many aquatic fish or invertebrates as they can in their study area.  For example the numbers, types, and life history of the fish caught can tell the scientist about the health of the water.  Many aquatic fish or invertebrates are categorized into one of these categories.  Sensitive species are only found in very specific conditions, typically indicative of very clean water, while other species (for example the western mosquito fish) are found everywhere! The proportion of the fish population that is made up of each of these sensitivity types helps to score or rate the biological integrity of that waterbody.  </a:t>
            </a:r>
          </a:p>
          <a:p>
            <a:endParaRPr lang="en-US" dirty="0"/>
          </a:p>
          <a:p>
            <a:endParaRPr lang="en-US" dirty="0"/>
          </a:p>
        </p:txBody>
      </p:sp>
      <p:sp>
        <p:nvSpPr>
          <p:cNvPr id="4" name="Slide Number Placeholder 3"/>
          <p:cNvSpPr>
            <a:spLocks noGrp="1"/>
          </p:cNvSpPr>
          <p:nvPr>
            <p:ph type="sldNum" sz="quarter" idx="10"/>
          </p:nvPr>
        </p:nvSpPr>
        <p:spPr/>
        <p:txBody>
          <a:bodyPr/>
          <a:lstStyle/>
          <a:p>
            <a:fld id="{76A2117E-8788-4B10-919A-9B81B6C5321D}" type="slidenum">
              <a:rPr lang="en-US" smtClean="0"/>
              <a:t>21</a:t>
            </a:fld>
            <a:endParaRPr lang="en-US"/>
          </a:p>
        </p:txBody>
      </p:sp>
    </p:spTree>
    <p:extLst>
      <p:ext uri="{BB962C8B-B14F-4D97-AF65-F5344CB8AC3E}">
        <p14:creationId xmlns:p14="http://schemas.microsoft.com/office/powerpoint/2010/main" val="1386267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water quality, and biotic community, there are also physical habitat characteristics that are indicative of a healthy surface water body. For streams or rivers, a natural meandering pattern increases habitat diversity, which in turn increases species diversity.  Also, an intact riparian zone (the interface between land and water (so the edges of a river or stream) can provide habitat and is important in stream shading which can help regulate water temperature. </a:t>
            </a:r>
          </a:p>
        </p:txBody>
      </p:sp>
      <p:sp>
        <p:nvSpPr>
          <p:cNvPr id="4" name="Slide Number Placeholder 3"/>
          <p:cNvSpPr>
            <a:spLocks noGrp="1"/>
          </p:cNvSpPr>
          <p:nvPr>
            <p:ph type="sldNum" sz="quarter" idx="5"/>
          </p:nvPr>
        </p:nvSpPr>
        <p:spPr/>
        <p:txBody>
          <a:bodyPr/>
          <a:lstStyle/>
          <a:p>
            <a:fld id="{76A2117E-8788-4B10-919A-9B81B6C5321D}" type="slidenum">
              <a:rPr lang="en-US" smtClean="0"/>
              <a:t>22</a:t>
            </a:fld>
            <a:endParaRPr lang="en-US"/>
          </a:p>
        </p:txBody>
      </p:sp>
    </p:spTree>
    <p:extLst>
      <p:ext uri="{BB962C8B-B14F-4D97-AF65-F5344CB8AC3E}">
        <p14:creationId xmlns:p14="http://schemas.microsoft.com/office/powerpoint/2010/main" val="394120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a degraded stream are channelization which can result in higher velocities during rain events that cause scouring and erosion.  Also artificial substrate like concrete create streams with little habitat complexity which results in lower species diversity.  Also, the lack of riparian plants cause higher water temperatures.</a:t>
            </a:r>
          </a:p>
        </p:txBody>
      </p:sp>
      <p:sp>
        <p:nvSpPr>
          <p:cNvPr id="4" name="Slide Number Placeholder 3"/>
          <p:cNvSpPr>
            <a:spLocks noGrp="1"/>
          </p:cNvSpPr>
          <p:nvPr>
            <p:ph type="sldNum" sz="quarter" idx="5"/>
          </p:nvPr>
        </p:nvSpPr>
        <p:spPr/>
        <p:txBody>
          <a:bodyPr/>
          <a:lstStyle/>
          <a:p>
            <a:fld id="{76A2117E-8788-4B10-919A-9B81B6C5321D}" type="slidenum">
              <a:rPr lang="en-US" smtClean="0"/>
              <a:t>23</a:t>
            </a:fld>
            <a:endParaRPr lang="en-US"/>
          </a:p>
        </p:txBody>
      </p:sp>
    </p:spTree>
    <p:extLst>
      <p:ext uri="{BB962C8B-B14F-4D97-AF65-F5344CB8AC3E}">
        <p14:creationId xmlns:p14="http://schemas.microsoft.com/office/powerpoint/2010/main" val="30782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the coast, the fresh surface and ground water meet the salt water of the gulf of Mexico.  This mixing zone occurs in the bay and estuaries and up into the tidal rivers/bayous/creeks along the coastal plain. This mixed fresh and salt water is called brackish water. </a:t>
            </a:r>
          </a:p>
        </p:txBody>
      </p:sp>
      <p:sp>
        <p:nvSpPr>
          <p:cNvPr id="4" name="Slide Number Placeholder 3"/>
          <p:cNvSpPr>
            <a:spLocks noGrp="1"/>
          </p:cNvSpPr>
          <p:nvPr>
            <p:ph type="sldNum" sz="quarter" idx="10"/>
          </p:nvPr>
        </p:nvSpPr>
        <p:spPr/>
        <p:txBody>
          <a:bodyPr/>
          <a:lstStyle/>
          <a:p>
            <a:fld id="{76A2117E-8788-4B10-919A-9B81B6C5321D}" type="slidenum">
              <a:rPr lang="en-US" smtClean="0"/>
              <a:t>24</a:t>
            </a:fld>
            <a:endParaRPr lang="en-US"/>
          </a:p>
        </p:txBody>
      </p:sp>
    </p:spTree>
    <p:extLst>
      <p:ext uri="{BB962C8B-B14F-4D97-AF65-F5344CB8AC3E}">
        <p14:creationId xmlns:p14="http://schemas.microsoft.com/office/powerpoint/2010/main" val="214934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where the two water masses meet there is something called a salt wedge.  Salt water is heavier than fresh water… because salt water has many more dissolved minerals in it.  So when freshwater flows into salt water, the fresh water tends to float on top of the salt water.  The salt water layer below is called a salt wedge.  The wedge can move up or down stream based on freshwater inflow and tides.  Often times there is a distinct layering of the water here called a halocline.  This can impact mixing, dissolved oxygen, and nutrient cycles in these dynamic brackish systems.  The salt wedge also causes the flowing water mass to slow down which allows the suspended sediments to precipitate from the water column, I’ll explain why this is so important in a minute. </a:t>
            </a:r>
          </a:p>
        </p:txBody>
      </p:sp>
      <p:sp>
        <p:nvSpPr>
          <p:cNvPr id="4" name="Slide Number Placeholder 3"/>
          <p:cNvSpPr>
            <a:spLocks noGrp="1"/>
          </p:cNvSpPr>
          <p:nvPr>
            <p:ph type="sldNum" sz="quarter" idx="5"/>
          </p:nvPr>
        </p:nvSpPr>
        <p:spPr/>
        <p:txBody>
          <a:bodyPr/>
          <a:lstStyle/>
          <a:p>
            <a:fld id="{76A2117E-8788-4B10-919A-9B81B6C5321D}" type="slidenum">
              <a:rPr lang="en-US" smtClean="0"/>
              <a:t>25</a:t>
            </a:fld>
            <a:endParaRPr lang="en-US"/>
          </a:p>
        </p:txBody>
      </p:sp>
    </p:spTree>
    <p:extLst>
      <p:ext uri="{BB962C8B-B14F-4D97-AF65-F5344CB8AC3E}">
        <p14:creationId xmlns:p14="http://schemas.microsoft.com/office/powerpoint/2010/main" val="292404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talked a lot about water quality, but another challenge water resource managers face is water quantity.  As climate change continues to create more extreme weather patterns, excess waters in the form of floods, and insufficient water in the form of droughts will continue to be a challenge.  In Texas, water from both surface and ground water sources are used for irrigation and municipal systems.  In fact irrigation accounts for 59% of total water use in Texas and municipal use accounts for 28% of total water use. </a:t>
            </a:r>
            <a:r>
              <a:rPr lang="en-US" sz="1200" b="0" i="0" kern="1200" dirty="0">
                <a:solidFill>
                  <a:schemeClr val="tx1"/>
                </a:solidFill>
                <a:effectLst/>
                <a:latin typeface="+mn-lt"/>
                <a:ea typeface="+mn-ea"/>
                <a:cs typeface="+mn-cs"/>
              </a:rPr>
              <a:t>Texas surface water is owned by the state and is held by the state in trust for the public. A water right is defined as “a right acquired under the laws of Texas to impound, divert or use state water.” the TCEQ manages and permits the use of water. Currently if you added up all of the water rights approved in the state, during times of drought, there is the possibility that there would not be enough water for farmers to irrigate their crops, or people to drink, and certainly not enough to leave any surface water flowing into our bays and estuaries.  The concern that in future extreme droughts, there would be insufficient water flowing to the bays to keep them healthy prompted something called Senate Bills 2 and 3.</a:t>
            </a:r>
            <a:endParaRPr lang="en-US" dirty="0"/>
          </a:p>
        </p:txBody>
      </p:sp>
      <p:sp>
        <p:nvSpPr>
          <p:cNvPr id="4" name="Slide Number Placeholder 3"/>
          <p:cNvSpPr>
            <a:spLocks noGrp="1"/>
          </p:cNvSpPr>
          <p:nvPr>
            <p:ph type="sldNum" sz="quarter" idx="5"/>
          </p:nvPr>
        </p:nvSpPr>
        <p:spPr/>
        <p:txBody>
          <a:bodyPr/>
          <a:lstStyle/>
          <a:p>
            <a:fld id="{76A2117E-8788-4B10-919A-9B81B6C5321D}" type="slidenum">
              <a:rPr lang="en-US" smtClean="0"/>
              <a:t>26</a:t>
            </a:fld>
            <a:endParaRPr lang="en-US"/>
          </a:p>
        </p:txBody>
      </p:sp>
    </p:spTree>
    <p:extLst>
      <p:ext uri="{BB962C8B-B14F-4D97-AF65-F5344CB8AC3E}">
        <p14:creationId xmlns:p14="http://schemas.microsoft.com/office/powerpoint/2010/main" val="1012779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2001, Senate Bill 2 directed the </a:t>
            </a:r>
            <a:r>
              <a:rPr lang="en-US" sz="1200" b="0" i="0" u="sng" kern="1200" dirty="0">
                <a:solidFill>
                  <a:schemeClr val="tx1"/>
                </a:solidFill>
                <a:effectLst/>
                <a:latin typeface="+mn-lt"/>
                <a:ea typeface="+mn-ea"/>
                <a:cs typeface="+mn-cs"/>
                <a:hlinkClick r:id="rId3"/>
              </a:rPr>
              <a:t>Texas Parks and Wildlife Department</a:t>
            </a:r>
            <a:r>
              <a:rPr lang="en-US" sz="1200" b="0" i="0" kern="1200" dirty="0">
                <a:solidFill>
                  <a:schemeClr val="tx1"/>
                </a:solidFill>
                <a:effectLst/>
                <a:latin typeface="+mn-lt"/>
                <a:ea typeface="+mn-ea"/>
                <a:cs typeface="+mn-cs"/>
              </a:rPr>
              <a:t> (TPWD), the </a:t>
            </a:r>
            <a:r>
              <a:rPr lang="en-US" sz="1200" b="0" i="0" u="sng" kern="1200" dirty="0">
                <a:solidFill>
                  <a:schemeClr val="tx1"/>
                </a:solidFill>
                <a:effectLst/>
                <a:latin typeface="+mn-lt"/>
                <a:ea typeface="+mn-ea"/>
                <a:cs typeface="+mn-cs"/>
                <a:hlinkClick r:id="rId4"/>
              </a:rPr>
              <a:t>Texas Commission on Environmental Quality</a:t>
            </a:r>
            <a:r>
              <a:rPr lang="en-US" sz="1200" b="0" i="0" kern="1200" dirty="0">
                <a:solidFill>
                  <a:schemeClr val="tx1"/>
                </a:solidFill>
                <a:effectLst/>
                <a:latin typeface="+mn-lt"/>
                <a:ea typeface="+mn-ea"/>
                <a:cs typeface="+mn-cs"/>
              </a:rPr>
              <a:t> (TCEQ), and the Texas Water Development Board (TWDB), in cooperation with other appropriate agencies, to </a:t>
            </a:r>
            <a:r>
              <a:rPr lang="en-US" sz="1200" b="0" i="1" kern="1200" dirty="0">
                <a:solidFill>
                  <a:schemeClr val="tx1"/>
                </a:solidFill>
                <a:effectLst/>
                <a:latin typeface="+mn-lt"/>
                <a:ea typeface="+mn-ea"/>
                <a:cs typeface="+mn-cs"/>
              </a:rPr>
              <a:t>"jointly establish and continuously maintain an instream flow data collection and evaluation program."</a:t>
            </a:r>
            <a:r>
              <a:rPr lang="en-US" sz="1200" b="0" i="0" kern="1200" dirty="0">
                <a:solidFill>
                  <a:schemeClr val="tx1"/>
                </a:solidFill>
                <a:effectLst/>
                <a:latin typeface="+mn-lt"/>
                <a:ea typeface="+mn-ea"/>
                <a:cs typeface="+mn-cs"/>
              </a:rPr>
              <a:t>  In addition, the legislature directed the agencies to </a:t>
            </a:r>
            <a:r>
              <a:rPr lang="en-US" sz="1200" b="0" i="1" kern="1200" dirty="0">
                <a:solidFill>
                  <a:schemeClr val="tx1"/>
                </a:solidFill>
                <a:effectLst/>
                <a:latin typeface="+mn-lt"/>
                <a:ea typeface="+mn-ea"/>
                <a:cs typeface="+mn-cs"/>
              </a:rPr>
              <a:t>"conduct studies and analyses to determine appropriate methodologies for determining flow conditions in the state rivers and streams necessary to support a sound ecological environment."</a:t>
            </a:r>
            <a:r>
              <a:rPr lang="en-US" sz="1200" b="0" i="0" kern="1200" dirty="0">
                <a:solidFill>
                  <a:schemeClr val="tx1"/>
                </a:solidFill>
                <a:effectLst/>
                <a:latin typeface="+mn-lt"/>
                <a:ea typeface="+mn-ea"/>
                <a:cs typeface="+mn-cs"/>
              </a:rPr>
              <a:t>  The resulting program, known as the </a:t>
            </a:r>
            <a:r>
              <a:rPr lang="en-US" sz="1200" b="0" i="0" u="sng" kern="1200" dirty="0">
                <a:solidFill>
                  <a:schemeClr val="tx1"/>
                </a:solidFill>
                <a:effectLst/>
                <a:latin typeface="+mn-lt"/>
                <a:ea typeface="+mn-ea"/>
                <a:cs typeface="+mn-cs"/>
                <a:hlinkClick r:id="rId5"/>
              </a:rPr>
              <a:t>Texas Instream Flows Program</a:t>
            </a:r>
            <a:r>
              <a:rPr lang="en-US" sz="1200" b="0" i="0" kern="1200" dirty="0">
                <a:solidFill>
                  <a:schemeClr val="tx1"/>
                </a:solidFill>
                <a:effectLst/>
                <a:latin typeface="+mn-lt"/>
                <a:ea typeface="+mn-ea"/>
                <a:cs typeface="+mn-cs"/>
              </a:rPr>
              <a:t> (TIFP), conducts detailed instream flow studies which consider a wide range of environmental variables such as habitat, hydrology, biology, physical processes, water quality, and connectivity - all dictating a multidisciplinary effort.  The goal of each study is to identify appropriate flow regimes that conserve fish and wildlife resources while also providing sustained benefits for other human uses of water resources.  Given their complexity, instream flow studies take many years to complete with only a small portion of the State's rivers having been addressed to date.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TIFP studies for specific river sub-basins will be conducted in a four step process involving public/stakeholders and scientific peers as well as multidisciplinary technical studies. The process for instream flow studies is shown in this flow chart. Six river sub-basins have been identified as priority instream flow studies.  These sub-basins were selected based on potential water development projects, water rights permitting issues, and other factors.  </a:t>
            </a:r>
            <a:endParaRPr lang="en-US" dirty="0"/>
          </a:p>
        </p:txBody>
      </p:sp>
      <p:sp>
        <p:nvSpPr>
          <p:cNvPr id="4" name="Slide Number Placeholder 3"/>
          <p:cNvSpPr>
            <a:spLocks noGrp="1"/>
          </p:cNvSpPr>
          <p:nvPr>
            <p:ph type="sldNum" sz="quarter" idx="5"/>
          </p:nvPr>
        </p:nvSpPr>
        <p:spPr/>
        <p:txBody>
          <a:bodyPr/>
          <a:lstStyle/>
          <a:p>
            <a:fld id="{76A2117E-8788-4B10-919A-9B81B6C5321D}" type="slidenum">
              <a:rPr lang="en-US" smtClean="0"/>
              <a:t>27</a:t>
            </a:fld>
            <a:endParaRPr lang="en-US"/>
          </a:p>
        </p:txBody>
      </p:sp>
    </p:spTree>
    <p:extLst>
      <p:ext uri="{BB962C8B-B14F-4D97-AF65-F5344CB8AC3E}">
        <p14:creationId xmlns:p14="http://schemas.microsoft.com/office/powerpoint/2010/main" val="2066133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Whereas Senate Bill 2 provides for detailed studies and determinations of the instream flow needs for priority river basins, the Legislature recognized the need to more quickly identify appropriate amounts of water to set aside for the environment and so passed Senate Bill 3 in 2007.  Senate Bill 3 (SB3) is an accelerated, stakeholder-driven process designed to use existing information and the best available science to establish environmental flow recommendations and standards for </a:t>
            </a:r>
            <a:r>
              <a:rPr lang="en-US" sz="1200" b="0" i="1" kern="1200" dirty="0">
                <a:solidFill>
                  <a:schemeClr val="tx1"/>
                </a:solidFill>
                <a:effectLst/>
                <a:latin typeface="+mn-lt"/>
                <a:ea typeface="+mn-ea"/>
                <a:cs typeface="+mn-cs"/>
              </a:rPr>
              <a:t>all</a:t>
            </a:r>
            <a:r>
              <a:rPr lang="en-US" sz="1200" b="0" i="0" kern="1200" dirty="0">
                <a:solidFill>
                  <a:schemeClr val="tx1"/>
                </a:solidFill>
                <a:effectLst/>
                <a:latin typeface="+mn-lt"/>
                <a:ea typeface="+mn-ea"/>
                <a:cs typeface="+mn-cs"/>
              </a:rPr>
              <a:t> Texas river basins and estuaries. The intent of the Senate Bill 3 process is to address three major questions:</a:t>
            </a:r>
          </a:p>
          <a:p>
            <a:pPr fontAlgn="base"/>
            <a:r>
              <a:rPr lang="en-US" sz="1200" b="0" i="1" kern="1200" dirty="0">
                <a:solidFill>
                  <a:schemeClr val="tx1"/>
                </a:solidFill>
                <a:effectLst/>
                <a:latin typeface="+mn-lt"/>
                <a:ea typeface="+mn-ea"/>
                <a:cs typeface="+mn-cs"/>
              </a:rPr>
              <a:t>How much water is needed to sustain a sound ecological environment in the state's rivers and estuaries?</a:t>
            </a:r>
            <a:endParaRPr lang="en-US" sz="1200" b="0" i="0"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How can this water be protected?</a:t>
            </a:r>
            <a:endParaRPr lang="en-US" sz="1200" b="0" i="0"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What is the appropriate balance between water needed to sustain a sound ecological environment and water needed for human or other uses?</a:t>
            </a:r>
            <a:endParaRPr lang="en-US" sz="1200" b="0" i="0" kern="1200" dirty="0">
              <a:solidFill>
                <a:schemeClr val="tx1"/>
              </a:solidFill>
              <a:effectLst/>
              <a:latin typeface="+mn-lt"/>
              <a:ea typeface="+mn-ea"/>
              <a:cs typeface="+mn-cs"/>
            </a:endParaRPr>
          </a:p>
          <a:p>
            <a:endParaRPr lang="en-US" dirty="0"/>
          </a:p>
          <a:p>
            <a:r>
              <a:rPr lang="en-US" dirty="0"/>
              <a:t>Now freshwater is needed for our bays to say healthy by regulating the salinity for some of the </a:t>
            </a:r>
            <a:r>
              <a:rPr lang="en-US" dirty="0" err="1"/>
              <a:t>critiers</a:t>
            </a:r>
            <a:r>
              <a:rPr lang="en-US" dirty="0"/>
              <a:t> that specialize at living in low salinity waters, for delivering nutrients that support the base of the food web in the bays, and for delivering sediment.  This is a very important process that develops these complex and dynamic river deltas (the satellite image here is of the Trinity River Delta).  The sediment deposited into the deltas is critical to naturally combat sea level rise along our coasts.  When the freshwater inflow is reduced, along with it the sediment that naturally builds up our coastal areas is reduced.  </a:t>
            </a:r>
          </a:p>
        </p:txBody>
      </p:sp>
      <p:sp>
        <p:nvSpPr>
          <p:cNvPr id="4" name="Slide Number Placeholder 3"/>
          <p:cNvSpPr>
            <a:spLocks noGrp="1"/>
          </p:cNvSpPr>
          <p:nvPr>
            <p:ph type="sldNum" sz="quarter" idx="5"/>
          </p:nvPr>
        </p:nvSpPr>
        <p:spPr/>
        <p:txBody>
          <a:bodyPr/>
          <a:lstStyle/>
          <a:p>
            <a:fld id="{76A2117E-8788-4B10-919A-9B81B6C5321D}" type="slidenum">
              <a:rPr lang="en-US" smtClean="0"/>
              <a:t>28</a:t>
            </a:fld>
            <a:endParaRPr lang="en-US"/>
          </a:p>
        </p:txBody>
      </p:sp>
    </p:spTree>
    <p:extLst>
      <p:ext uri="{BB962C8B-B14F-4D97-AF65-F5344CB8AC3E}">
        <p14:creationId xmlns:p14="http://schemas.microsoft.com/office/powerpoint/2010/main" val="4042271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0" baseline="0" dirty="0"/>
              <a:t>Here along the Gulf Coast we lose more than 1 football field of coastal land every hour!  That seems impossible. &lt;change picture&gt;  But with development, subsidence, the reduction in natural sedimentation from reduced freshwater inflows and sea level rise that loss of coastal wetlands is really astonishing. </a:t>
            </a:r>
          </a:p>
        </p:txBody>
      </p:sp>
      <p:sp>
        <p:nvSpPr>
          <p:cNvPr id="4" name="Slide Number Placeholder 3"/>
          <p:cNvSpPr>
            <a:spLocks noGrp="1"/>
          </p:cNvSpPr>
          <p:nvPr>
            <p:ph type="sldNum" sz="quarter" idx="10"/>
          </p:nvPr>
        </p:nvSpPr>
        <p:spPr/>
        <p:txBody>
          <a:bodyPr/>
          <a:lstStyle/>
          <a:p>
            <a:fld id="{B11FA646-5BA4-2540-B87F-8ED0E4574DDD}" type="slidenum">
              <a:rPr lang="en-US" smtClean="0"/>
              <a:pPr/>
              <a:t>29</a:t>
            </a:fld>
            <a:endParaRPr lang="en-US" dirty="0"/>
          </a:p>
        </p:txBody>
      </p:sp>
    </p:spTree>
    <p:extLst>
      <p:ext uri="{BB962C8B-B14F-4D97-AF65-F5344CB8AC3E}">
        <p14:creationId xmlns:p14="http://schemas.microsoft.com/office/powerpoint/2010/main" val="259446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or the compound H2O is what makes life on earth possible.  First, it is a universal solvent because it is able to dissolve more substances than any other liquid.  This is extremely important for living things, and why H2O plays such an important part in our human bodies.  But the fact that water is a great solvent also makes it extra difficult to manage when we are looking at pollutants, which we’ll talk about later.  Water also has a high surface tension, which many animals have evolved to take advantage of, think of the water strider.  Water also has a neutral pH and naturally exists in all three states that is: liquid, solid, and gas.  </a:t>
            </a:r>
          </a:p>
        </p:txBody>
      </p:sp>
      <p:sp>
        <p:nvSpPr>
          <p:cNvPr id="4" name="Slide Number Placeholder 3"/>
          <p:cNvSpPr>
            <a:spLocks noGrp="1"/>
          </p:cNvSpPr>
          <p:nvPr>
            <p:ph type="sldNum" sz="quarter" idx="5"/>
          </p:nvPr>
        </p:nvSpPr>
        <p:spPr/>
        <p:txBody>
          <a:bodyPr/>
          <a:lstStyle/>
          <a:p>
            <a:fld id="{76A2117E-8788-4B10-919A-9B81B6C5321D}" type="slidenum">
              <a:rPr lang="en-US" smtClean="0"/>
              <a:t>3</a:t>
            </a:fld>
            <a:endParaRPr lang="en-US"/>
          </a:p>
        </p:txBody>
      </p:sp>
    </p:spTree>
    <p:extLst>
      <p:ext uri="{BB962C8B-B14F-4D97-AF65-F5344CB8AC3E}">
        <p14:creationId xmlns:p14="http://schemas.microsoft.com/office/powerpoint/2010/main" val="4142098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0" baseline="0" dirty="0"/>
              <a:t>I’m going to play an interview on a radio show called “Living on Earth” where Bob Marshall explains the land loss in Louisiana and mentions a project called Losing Ground.  I’m going to navigate to the website (posted here) and explore it and follow along with Bob’s interview.  Bare with me, the maps contain a lot of data so the first time I scroll through the time lapse they can be a little jumpy, but after I do, I’ll go back and forth a few times so you can really see the slide bar and wetland change through time. </a:t>
            </a:r>
          </a:p>
          <a:p>
            <a:endParaRPr lang="en-US" b="0" baseline="0" dirty="0"/>
          </a:p>
          <a:p>
            <a:r>
              <a:rPr lang="en-US" b="0" baseline="0" dirty="0"/>
              <a:t>While this example is from Louisiana, the same thing is happening along the coast of Texas. But there is hope, I’m not sure if you noticed it, but the last spot I zoomed in to the </a:t>
            </a:r>
            <a:r>
              <a:rPr lang="en-US" b="0" baseline="0" dirty="0" err="1"/>
              <a:t>Athchafalaya</a:t>
            </a:r>
            <a:r>
              <a:rPr lang="en-US" b="0" baseline="0" dirty="0"/>
              <a:t> River Delta, actually is a success story.  These areas have naturally built about 18 square miles of new land in the past 40 years because the resource managers have managed the freshwater inflows in this area, allowing for natural sedimentation. </a:t>
            </a:r>
            <a:endParaRPr lang="en-US" b="0" dirty="0"/>
          </a:p>
        </p:txBody>
      </p:sp>
      <p:sp>
        <p:nvSpPr>
          <p:cNvPr id="4" name="Slide Number Placeholder 3"/>
          <p:cNvSpPr>
            <a:spLocks noGrp="1"/>
          </p:cNvSpPr>
          <p:nvPr>
            <p:ph type="sldNum" sz="quarter" idx="10"/>
          </p:nvPr>
        </p:nvSpPr>
        <p:spPr/>
        <p:txBody>
          <a:bodyPr/>
          <a:lstStyle/>
          <a:p>
            <a:fld id="{B11FA646-5BA4-2540-B87F-8ED0E4574DDD}" type="slidenum">
              <a:rPr lang="en-US" smtClean="0"/>
              <a:pPr/>
              <a:t>30</a:t>
            </a:fld>
            <a:endParaRPr lang="en-US" dirty="0"/>
          </a:p>
        </p:txBody>
      </p:sp>
    </p:spTree>
    <p:extLst>
      <p:ext uri="{BB962C8B-B14F-4D97-AF65-F5344CB8AC3E}">
        <p14:creationId xmlns:p14="http://schemas.microsoft.com/office/powerpoint/2010/main" val="379292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cycle, also known as the hydrologic cycle or the hydrological cycle is a rather complex process that describes the continuous movement of water on earth.  Water is neither created or destroyed, in fact it has stayed fairly constant over earth’s history, however the partitioning of the water can change drastically. Water, in all of it’s states is cycled using the processes displayed in this diagram.  The water cycle directly impacts temperature, weather, and climate on earth. Many of the processes in the water cycle also naturally purify </a:t>
            </a:r>
            <a:r>
              <a:rPr lang="en-US"/>
              <a:t>water.</a:t>
            </a:r>
            <a:endParaRPr lang="en-US" dirty="0"/>
          </a:p>
        </p:txBody>
      </p:sp>
      <p:sp>
        <p:nvSpPr>
          <p:cNvPr id="4" name="Slide Number Placeholder 3"/>
          <p:cNvSpPr>
            <a:spLocks noGrp="1"/>
          </p:cNvSpPr>
          <p:nvPr>
            <p:ph type="sldNum" sz="quarter" idx="5"/>
          </p:nvPr>
        </p:nvSpPr>
        <p:spPr/>
        <p:txBody>
          <a:bodyPr/>
          <a:lstStyle/>
          <a:p>
            <a:fld id="{76A2117E-8788-4B10-919A-9B81B6C5321D}" type="slidenum">
              <a:rPr lang="en-US" smtClean="0"/>
              <a:t>4</a:t>
            </a:fld>
            <a:endParaRPr lang="en-US"/>
          </a:p>
        </p:txBody>
      </p:sp>
    </p:spTree>
    <p:extLst>
      <p:ext uri="{BB962C8B-B14F-4D97-AF65-F5344CB8AC3E}">
        <p14:creationId xmlns:p14="http://schemas.microsoft.com/office/powerpoint/2010/main" val="392539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Water pollution comes in many forms, but as I briefly mentioned, the vary properties of water make it so effective at spreading pollution throughout the environment and in terms of aquatic critters, makes that pollutant more impactful. </a:t>
            </a:r>
          </a:p>
        </p:txBody>
      </p:sp>
      <p:sp>
        <p:nvSpPr>
          <p:cNvPr id="4" name="Slide Number Placeholder 3"/>
          <p:cNvSpPr>
            <a:spLocks noGrp="1"/>
          </p:cNvSpPr>
          <p:nvPr>
            <p:ph type="sldNum" sz="quarter" idx="10"/>
          </p:nvPr>
        </p:nvSpPr>
        <p:spPr/>
        <p:txBody>
          <a:bodyPr/>
          <a:lstStyle/>
          <a:p>
            <a:fld id="{8E297DC5-FC7F-4A37-8B7F-8FCB07A0EBE2}" type="slidenum">
              <a:rPr lang="en-US" smtClean="0"/>
              <a:t>5</a:t>
            </a:fld>
            <a:endParaRPr lang="en-US" dirty="0"/>
          </a:p>
        </p:txBody>
      </p:sp>
    </p:spTree>
    <p:extLst>
      <p:ext uri="{BB962C8B-B14F-4D97-AF65-F5344CB8AC3E}">
        <p14:creationId xmlns:p14="http://schemas.microsoft.com/office/powerpoint/2010/main" val="332185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history of measures to protect water quality in the U.S. The history of the Clean Waters Act goes back to 1899</a:t>
            </a:r>
            <a:r>
              <a:rPr lang="en-US" baseline="0" dirty="0"/>
              <a:t> (and earlier) with the </a:t>
            </a:r>
            <a:r>
              <a:rPr lang="en-US" dirty="0"/>
              <a:t>Rivers and Harbors Act and subsequent Oil Pollution Act of</a:t>
            </a:r>
            <a:r>
              <a:rPr lang="en-US" baseline="0" dirty="0"/>
              <a:t> </a:t>
            </a:r>
            <a:r>
              <a:rPr lang="en-US" dirty="0"/>
              <a:t>1924.</a:t>
            </a:r>
            <a:r>
              <a:rPr lang="en-US" baseline="0" dirty="0"/>
              <a:t>  </a:t>
            </a:r>
          </a:p>
          <a:p>
            <a:r>
              <a:rPr lang="en-US" baseline="0" dirty="0"/>
              <a:t>But the first major implications for surface water quality was in the Water Pollution Control Act of 1948.  This act has many amendments, but some of the most important were the 1956 amendment and the 1965 amendment which renamed the Act.  This was the initiation of the development of standards for water quality. </a:t>
            </a:r>
          </a:p>
          <a:p>
            <a:r>
              <a:rPr lang="en-US" baseline="0" dirty="0"/>
              <a:t>There was a regulatory understanding for the need to protect water quality, but for many citizens they were “removed” from some of the major issues surrounding water impairments.  </a:t>
            </a:r>
          </a:p>
        </p:txBody>
      </p:sp>
      <p:sp>
        <p:nvSpPr>
          <p:cNvPr id="4" name="Slide Number Placeholder 3"/>
          <p:cNvSpPr>
            <a:spLocks noGrp="1"/>
          </p:cNvSpPr>
          <p:nvPr>
            <p:ph type="sldNum" sz="quarter" idx="10"/>
          </p:nvPr>
        </p:nvSpPr>
        <p:spPr/>
        <p:txBody>
          <a:bodyPr/>
          <a:lstStyle/>
          <a:p>
            <a:fld id="{8E297DC5-FC7F-4A37-8B7F-8FCB07A0EBE2}" type="slidenum">
              <a:rPr lang="en-US" smtClean="0"/>
              <a:t>6</a:t>
            </a:fld>
            <a:endParaRPr lang="en-US" dirty="0"/>
          </a:p>
        </p:txBody>
      </p:sp>
    </p:spTree>
    <p:extLst>
      <p:ext uri="{BB962C8B-B14F-4D97-AF65-F5344CB8AC3E}">
        <p14:creationId xmlns:p14="http://schemas.microsoft.com/office/powerpoint/2010/main" val="70880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in 1969 the  KY-e-HOH-ge River near Cleveland, OH caught on fire.  Now, this is not the first time the river burned, at least 13 fires have been reported on the River (first occurring in 1868).  But what made this time different is that Time</a:t>
            </a:r>
            <a:r>
              <a:rPr lang="en-US" baseline="0" dirty="0"/>
              <a:t> magazine did a piece on the fire (using photos from the 1952 fire) which opened the eyes of many readers across the country that we have water quality issues that need to be addressed.  Publicity demanded stronger action and just one year later the </a:t>
            </a:r>
            <a:endParaRPr lang="en-US" dirty="0"/>
          </a:p>
          <a:p>
            <a:endParaRPr lang="en-US" dirty="0"/>
          </a:p>
        </p:txBody>
      </p:sp>
      <p:sp>
        <p:nvSpPr>
          <p:cNvPr id="4" name="Slide Number Placeholder 3"/>
          <p:cNvSpPr>
            <a:spLocks noGrp="1"/>
          </p:cNvSpPr>
          <p:nvPr>
            <p:ph type="sldNum" sz="quarter" idx="10"/>
          </p:nvPr>
        </p:nvSpPr>
        <p:spPr/>
        <p:txBody>
          <a:bodyPr/>
          <a:lstStyle/>
          <a:p>
            <a:fld id="{8E297DC5-FC7F-4A37-8B7F-8FCB07A0EBE2}" type="slidenum">
              <a:rPr lang="en-US" smtClean="0"/>
              <a:t>7</a:t>
            </a:fld>
            <a:endParaRPr lang="en-US" dirty="0"/>
          </a:p>
        </p:txBody>
      </p:sp>
    </p:spTree>
    <p:extLst>
      <p:ext uri="{BB962C8B-B14F-4D97-AF65-F5344CB8AC3E}">
        <p14:creationId xmlns:p14="http://schemas.microsoft.com/office/powerpoint/2010/main" val="75357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Clean Water Act established the basic structure in use today for regulating pollutant discharge into waters</a:t>
            </a:r>
            <a:r>
              <a:rPr lang="en-US" baseline="0" dirty="0"/>
              <a:t> of the US and setting water quality standards for surface waters.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Control programs such as construction of wastewater treatment plants.  NPDES – point source permits &amp; dredged material.</a:t>
            </a:r>
          </a:p>
        </p:txBody>
      </p:sp>
      <p:sp>
        <p:nvSpPr>
          <p:cNvPr id="4" name="Slide Number Placeholder 3"/>
          <p:cNvSpPr>
            <a:spLocks noGrp="1"/>
          </p:cNvSpPr>
          <p:nvPr>
            <p:ph type="sldNum" sz="quarter" idx="10"/>
          </p:nvPr>
        </p:nvSpPr>
        <p:spPr/>
        <p:txBody>
          <a:bodyPr/>
          <a:lstStyle/>
          <a:p>
            <a:fld id="{76A2117E-8788-4B10-919A-9B81B6C5321D}" type="slidenum">
              <a:rPr lang="en-US" smtClean="0"/>
              <a:t>8</a:t>
            </a:fld>
            <a:endParaRPr lang="en-US"/>
          </a:p>
        </p:txBody>
      </p:sp>
    </p:spTree>
    <p:extLst>
      <p:ext uri="{BB962C8B-B14F-4D97-AF65-F5344CB8AC3E}">
        <p14:creationId xmlns:p14="http://schemas.microsoft.com/office/powerpoint/2010/main" val="340187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water there are two categories of sources of pollution. Point source and non-point source pollution.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source </a:t>
            </a:r>
            <a:r>
              <a:rPr lang="en-US" sz="1200" i="1" dirty="0"/>
              <a:t>pollution enters water at a single, identifiable and discrete point, think of </a:t>
            </a:r>
            <a:r>
              <a:rPr lang="en-US" dirty="0"/>
              <a:t>pipe, conduit,</a:t>
            </a:r>
            <a:r>
              <a:rPr lang="en-US" baseline="0" dirty="0"/>
              <a:t> animal feedlot, power plant discharge.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Non-point source p</a:t>
            </a:r>
            <a:r>
              <a:rPr lang="en-US" sz="1200" i="1" dirty="0"/>
              <a:t>ollution that enters water without a single, identifiable and discrete point of entry such as </a:t>
            </a:r>
            <a:r>
              <a:rPr lang="en-US" baseline="0" dirty="0"/>
              <a:t>overland runoff from agricultural lands (fertilizers, pesticides, herbicides), urban runoff (oil and grease), stormwater runoff.</a:t>
            </a:r>
            <a:endParaRPr lang="en-US" dirty="0"/>
          </a:p>
        </p:txBody>
      </p:sp>
      <p:sp>
        <p:nvSpPr>
          <p:cNvPr id="4" name="Slide Number Placeholder 3"/>
          <p:cNvSpPr>
            <a:spLocks noGrp="1"/>
          </p:cNvSpPr>
          <p:nvPr>
            <p:ph type="sldNum" sz="quarter" idx="10"/>
          </p:nvPr>
        </p:nvSpPr>
        <p:spPr/>
        <p:txBody>
          <a:bodyPr/>
          <a:lstStyle/>
          <a:p>
            <a:fld id="{76A2117E-8788-4B10-919A-9B81B6C5321D}" type="slidenum">
              <a:rPr lang="en-US" smtClean="0"/>
              <a:t>9</a:t>
            </a:fld>
            <a:endParaRPr lang="en-US"/>
          </a:p>
        </p:txBody>
      </p:sp>
    </p:spTree>
    <p:extLst>
      <p:ext uri="{BB962C8B-B14F-4D97-AF65-F5344CB8AC3E}">
        <p14:creationId xmlns:p14="http://schemas.microsoft.com/office/powerpoint/2010/main" val="120169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03FD0C5-737A-4413-B37E-E676FDCC44DB}" type="datetimeFigureOut">
              <a:rPr lang="en-US" smtClean="0"/>
              <a:t>2/25/2021</a:t>
            </a:fld>
            <a:endParaRPr lang="en-US"/>
          </a:p>
        </p:txBody>
      </p:sp>
      <p:sp>
        <p:nvSpPr>
          <p:cNvPr id="8" name="Slide Number Placeholder 7"/>
          <p:cNvSpPr>
            <a:spLocks noGrp="1"/>
          </p:cNvSpPr>
          <p:nvPr>
            <p:ph type="sldNum" sz="quarter" idx="11"/>
          </p:nvPr>
        </p:nvSpPr>
        <p:spPr/>
        <p:txBody>
          <a:bodyPr/>
          <a:lstStyle/>
          <a:p>
            <a:fld id="{BE3E40A5-18DA-491B-AB58-DEE45F07D14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FD0C5-737A-4413-B37E-E676FDCC44DB}"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FD0C5-737A-4413-B37E-E676FDCC44DB}"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FD0C5-737A-4413-B37E-E676FDCC44DB}"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FD0C5-737A-4413-B37E-E676FDCC44DB}"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3E40A5-18DA-491B-AB58-DEE45F07D140}"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FD0C5-737A-4413-B37E-E676FDCC44DB}"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E40A5-18DA-491B-AB58-DEE45F07D140}"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03FD0C5-737A-4413-B37E-E676FDCC44DB}" type="datetimeFigureOut">
              <a:rPr lang="en-US" smtClean="0"/>
              <a:t>2/25/2021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3E40A5-18DA-491B-AB58-DEE45F07D140}"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FD0C5-737A-4413-B37E-E676FDCC44DB}" type="datetimeFigureOut">
              <a:rPr lang="en-US" smtClean="0"/>
              <a:t>2/25/2021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FD0C5-737A-4413-B37E-E676FDCC44DB}" type="datetimeFigureOut">
              <a:rPr lang="en-US" smtClean="0"/>
              <a:t>2/25/2021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FD0C5-737A-4413-B37E-E676FDCC44DB}"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FD0C5-737A-4413-B37E-E676FDCC44DB}"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3E40A5-18DA-491B-AB58-DEE45F07D14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03FD0C5-737A-4413-B37E-E676FDCC44DB}" type="datetimeFigureOut">
              <a:rPr lang="en-US" smtClean="0"/>
              <a:t>2/25/2021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E3E40A5-18DA-491B-AB58-DEE45F07D140}"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akley@uhc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4.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86"/>
            <a:ext cx="7772400" cy="2971799"/>
          </a:xfrm>
        </p:spPr>
        <p:txBody>
          <a:bodyPr/>
          <a:lstStyle/>
          <a:p>
            <a:r>
              <a:rPr lang="en-US" dirty="0">
                <a:solidFill>
                  <a:srgbClr val="0070C0"/>
                </a:solidFill>
              </a:rPr>
              <a:t>Aquatics</a:t>
            </a:r>
            <a:br>
              <a:rPr lang="en-US" dirty="0">
                <a:solidFill>
                  <a:srgbClr val="0070C0"/>
                </a:solidFill>
              </a:rPr>
            </a:br>
            <a:endParaRPr lang="en-US" dirty="0">
              <a:solidFill>
                <a:srgbClr val="0070C0"/>
              </a:solidFill>
            </a:endParaRPr>
          </a:p>
        </p:txBody>
      </p:sp>
      <p:sp>
        <p:nvSpPr>
          <p:cNvPr id="4" name="Rectangle 3"/>
          <p:cNvSpPr/>
          <p:nvPr/>
        </p:nvSpPr>
        <p:spPr>
          <a:xfrm>
            <a:off x="1485900" y="2145776"/>
            <a:ext cx="6172200" cy="3046988"/>
          </a:xfrm>
          <a:prstGeom prst="rect">
            <a:avLst/>
          </a:prstGeom>
        </p:spPr>
        <p:txBody>
          <a:bodyPr wrap="square">
            <a:spAutoFit/>
          </a:bodyPr>
          <a:lstStyle/>
          <a:p>
            <a:pPr algn="ctr"/>
            <a:r>
              <a:rPr lang="en-US" sz="2400" dirty="0">
                <a:solidFill>
                  <a:srgbClr val="0070C0"/>
                </a:solidFill>
              </a:rPr>
              <a:t>Texas </a:t>
            </a:r>
            <a:r>
              <a:rPr lang="en-US" sz="2400" dirty="0" err="1">
                <a:solidFill>
                  <a:srgbClr val="0070C0"/>
                </a:solidFill>
              </a:rPr>
              <a:t>Envirothon</a:t>
            </a:r>
            <a:endParaRPr lang="en-US" sz="2400" dirty="0">
              <a:solidFill>
                <a:srgbClr val="0070C0"/>
              </a:solidFill>
            </a:endParaRPr>
          </a:p>
          <a:p>
            <a:pPr algn="ctr"/>
            <a:r>
              <a:rPr lang="en-US" sz="2400" dirty="0">
                <a:solidFill>
                  <a:srgbClr val="0070C0"/>
                </a:solidFill>
              </a:rPr>
              <a:t>2021</a:t>
            </a:r>
          </a:p>
          <a:p>
            <a:pPr algn="ctr"/>
            <a:endParaRPr lang="en-US" sz="2400" dirty="0">
              <a:solidFill>
                <a:srgbClr val="0070C0"/>
              </a:solidFill>
            </a:endParaRPr>
          </a:p>
          <a:p>
            <a:pPr algn="ctr"/>
            <a:endParaRPr lang="en-US" sz="2400" dirty="0">
              <a:solidFill>
                <a:srgbClr val="0070C0"/>
              </a:solidFill>
            </a:endParaRPr>
          </a:p>
          <a:p>
            <a:pPr algn="ctr"/>
            <a:r>
              <a:rPr lang="en-US" sz="2400" dirty="0">
                <a:solidFill>
                  <a:srgbClr val="0070C0"/>
                </a:solidFill>
              </a:rPr>
              <a:t>Jenny Oakley, Ph.D.</a:t>
            </a:r>
          </a:p>
          <a:p>
            <a:pPr algn="ctr"/>
            <a:r>
              <a:rPr lang="en-US" sz="2400" dirty="0">
                <a:solidFill>
                  <a:srgbClr val="0070C0"/>
                </a:solidFill>
              </a:rPr>
              <a:t>Environmental Institute of Houston</a:t>
            </a:r>
          </a:p>
          <a:p>
            <a:pPr algn="ctr"/>
            <a:endParaRPr lang="en-US" sz="2400" dirty="0">
              <a:solidFill>
                <a:srgbClr val="0070C0"/>
              </a:solidFill>
            </a:endParaRPr>
          </a:p>
          <a:p>
            <a:pPr algn="ctr"/>
            <a:r>
              <a:rPr lang="en-US" sz="2400" dirty="0">
                <a:solidFill>
                  <a:schemeClr val="bg1"/>
                </a:solidFill>
                <a:hlinkClick r:id="rId3"/>
              </a:rPr>
              <a:t>oakley@uhcl.edu</a:t>
            </a:r>
            <a:r>
              <a:rPr lang="en-US" sz="2400" dirty="0">
                <a:solidFill>
                  <a:schemeClr val="bg1"/>
                </a:solidFill>
              </a:rPr>
              <a:t> </a:t>
            </a:r>
          </a:p>
        </p:txBody>
      </p:sp>
    </p:spTree>
    <p:extLst>
      <p:ext uri="{BB962C8B-B14F-4D97-AF65-F5344CB8AC3E}">
        <p14:creationId xmlns:p14="http://schemas.microsoft.com/office/powerpoint/2010/main" val="2210378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381000"/>
            <a:ext cx="8229600" cy="1600200"/>
          </a:xfrm>
        </p:spPr>
        <p:txBody>
          <a:bodyPr/>
          <a:lstStyle/>
          <a:p>
            <a:r>
              <a:rPr lang="en-US" dirty="0"/>
              <a:t>Water Types</a:t>
            </a:r>
          </a:p>
        </p:txBody>
      </p:sp>
      <p:sp>
        <p:nvSpPr>
          <p:cNvPr id="4" name="Text Placeholder 3"/>
          <p:cNvSpPr>
            <a:spLocks noGrp="1"/>
          </p:cNvSpPr>
          <p:nvPr>
            <p:ph type="body" idx="1"/>
          </p:nvPr>
        </p:nvSpPr>
        <p:spPr>
          <a:xfrm>
            <a:off x="457200" y="1371600"/>
            <a:ext cx="4040188" cy="609600"/>
          </a:xfrm>
        </p:spPr>
        <p:txBody>
          <a:bodyPr/>
          <a:lstStyle/>
          <a:p>
            <a:r>
              <a:rPr lang="en-US" sz="3200" b="1" dirty="0"/>
              <a:t>Ground Water</a:t>
            </a:r>
          </a:p>
        </p:txBody>
      </p:sp>
      <p:sp>
        <p:nvSpPr>
          <p:cNvPr id="5" name="Text Placeholder 4"/>
          <p:cNvSpPr>
            <a:spLocks noGrp="1"/>
          </p:cNvSpPr>
          <p:nvPr>
            <p:ph type="body" sz="quarter" idx="3"/>
          </p:nvPr>
        </p:nvSpPr>
        <p:spPr>
          <a:xfrm>
            <a:off x="4648200" y="1371600"/>
            <a:ext cx="4041775" cy="609600"/>
          </a:xfrm>
        </p:spPr>
        <p:txBody>
          <a:bodyPr/>
          <a:lstStyle/>
          <a:p>
            <a:r>
              <a:rPr lang="en-US" sz="3200" b="1" dirty="0"/>
              <a:t>Surface Water</a:t>
            </a:r>
          </a:p>
        </p:txBody>
      </p:sp>
      <p:pic>
        <p:nvPicPr>
          <p:cNvPr id="17" name="Picture 16">
            <a:extLst>
              <a:ext uri="{FF2B5EF4-FFF2-40B4-BE49-F238E27FC236}">
                <a16:creationId xmlns:a16="http://schemas.microsoft.com/office/drawing/2014/main" id="{6114565E-A60C-4DAE-991C-EDA9D3373562}"/>
              </a:ext>
            </a:extLst>
          </p:cNvPr>
          <p:cNvPicPr>
            <a:picLocks noChangeAspect="1"/>
          </p:cNvPicPr>
          <p:nvPr/>
        </p:nvPicPr>
        <p:blipFill>
          <a:blip r:embed="rId3"/>
          <a:stretch>
            <a:fillRect/>
          </a:stretch>
        </p:blipFill>
        <p:spPr>
          <a:xfrm>
            <a:off x="571500" y="1349829"/>
            <a:ext cx="8001000" cy="5285994"/>
          </a:xfrm>
          <a:prstGeom prst="rect">
            <a:avLst/>
          </a:prstGeom>
        </p:spPr>
      </p:pic>
    </p:spTree>
    <p:extLst>
      <p:ext uri="{BB962C8B-B14F-4D97-AF65-F5344CB8AC3E}">
        <p14:creationId xmlns:p14="http://schemas.microsoft.com/office/powerpoint/2010/main" val="205668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14334" y="4327678"/>
            <a:ext cx="2653925" cy="1768322"/>
          </a:xfrm>
          <a:prstGeom prst="rect">
            <a:avLst/>
          </a:prstGeom>
        </p:spPr>
      </p:pic>
      <p:sp>
        <p:nvSpPr>
          <p:cNvPr id="2" name="Title 1"/>
          <p:cNvSpPr>
            <a:spLocks noGrp="1"/>
          </p:cNvSpPr>
          <p:nvPr>
            <p:ph type="title"/>
          </p:nvPr>
        </p:nvSpPr>
        <p:spPr>
          <a:xfrm>
            <a:off x="457200" y="-228600"/>
            <a:ext cx="8229600" cy="1600200"/>
          </a:xfrm>
        </p:spPr>
        <p:txBody>
          <a:bodyPr/>
          <a:lstStyle/>
          <a:p>
            <a:r>
              <a:rPr lang="en-US" dirty="0"/>
              <a:t>Water Quality Standards</a:t>
            </a:r>
          </a:p>
        </p:txBody>
      </p:sp>
      <p:sp>
        <p:nvSpPr>
          <p:cNvPr id="3" name="Content Placeholder 2"/>
          <p:cNvSpPr>
            <a:spLocks noGrp="1"/>
          </p:cNvSpPr>
          <p:nvPr>
            <p:ph idx="1"/>
          </p:nvPr>
        </p:nvSpPr>
        <p:spPr/>
        <p:txBody>
          <a:bodyPr/>
          <a:lstStyle/>
          <a:p>
            <a:pPr marL="0" indent="0" algn="ctr">
              <a:buNone/>
            </a:pPr>
            <a:r>
              <a:rPr lang="en-US" sz="2800" b="1" dirty="0"/>
              <a:t>Texas Commission on Environmental Quality</a:t>
            </a:r>
          </a:p>
          <a:p>
            <a:pPr marL="0" indent="0">
              <a:buNone/>
            </a:pPr>
            <a:endParaRPr lang="en-US" b="1" dirty="0"/>
          </a:p>
          <a:p>
            <a:pPr marL="0" indent="0">
              <a:buNone/>
            </a:pPr>
            <a:endParaRPr lang="en-US" b="1" dirty="0"/>
          </a:p>
          <a:p>
            <a:r>
              <a:rPr lang="en-US" b="1" dirty="0"/>
              <a:t>Human Health</a:t>
            </a:r>
          </a:p>
          <a:p>
            <a:pPr lvl="1"/>
            <a:r>
              <a:rPr lang="en-US" dirty="0"/>
              <a:t>Municipal purposes</a:t>
            </a:r>
          </a:p>
          <a:p>
            <a:pPr lvl="1"/>
            <a:r>
              <a:rPr lang="en-US" dirty="0"/>
              <a:t>Recreation</a:t>
            </a:r>
          </a:p>
          <a:p>
            <a:pPr lvl="1"/>
            <a:endParaRPr lang="en-US" dirty="0"/>
          </a:p>
          <a:p>
            <a:pPr lvl="1"/>
            <a:endParaRPr lang="en-US" dirty="0"/>
          </a:p>
          <a:p>
            <a:r>
              <a:rPr lang="en-US" b="1" dirty="0"/>
              <a:t>Aquatic Life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2595978"/>
            <a:ext cx="2362200" cy="17693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700" y="2595977"/>
            <a:ext cx="2628900" cy="176936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9501" y="2595976"/>
            <a:ext cx="2648758" cy="176937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301" y="4365347"/>
            <a:ext cx="2400300" cy="1730653"/>
          </a:xfrm>
          <a:prstGeom prst="rect">
            <a:avLst/>
          </a:prstGeom>
        </p:spPr>
      </p:pic>
    </p:spTree>
    <p:extLst>
      <p:ext uri="{BB962C8B-B14F-4D97-AF65-F5344CB8AC3E}">
        <p14:creationId xmlns:p14="http://schemas.microsoft.com/office/powerpoint/2010/main" val="19997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Aquatic Life</a:t>
            </a:r>
          </a:p>
        </p:txBody>
      </p:sp>
      <p:sp>
        <p:nvSpPr>
          <p:cNvPr id="3" name="Content Placeholder 2"/>
          <p:cNvSpPr>
            <a:spLocks noGrp="1"/>
          </p:cNvSpPr>
          <p:nvPr>
            <p:ph idx="1"/>
          </p:nvPr>
        </p:nvSpPr>
        <p:spPr>
          <a:xfrm>
            <a:off x="700841" y="1522310"/>
            <a:ext cx="6447509" cy="4525963"/>
          </a:xfrm>
        </p:spPr>
        <p:txBody>
          <a:bodyPr/>
          <a:lstStyle/>
          <a:p>
            <a:r>
              <a:rPr lang="en-US" sz="2800" b="1" dirty="0"/>
              <a:t>Support healthy aquatic systems</a:t>
            </a:r>
          </a:p>
          <a:p>
            <a:pPr lvl="1"/>
            <a:r>
              <a:rPr lang="en-US" sz="2800" dirty="0"/>
              <a:t>Fish</a:t>
            </a:r>
          </a:p>
          <a:p>
            <a:pPr lvl="1"/>
            <a:r>
              <a:rPr lang="en-US" sz="2800" dirty="0"/>
              <a:t>Invertebrates</a:t>
            </a:r>
          </a:p>
          <a:p>
            <a:pPr lvl="1"/>
            <a:r>
              <a:rPr lang="en-US" sz="2800" dirty="0"/>
              <a:t>Plankton</a:t>
            </a:r>
          </a:p>
          <a:p>
            <a:pPr lvl="1"/>
            <a:r>
              <a:rPr lang="en-US" sz="2800" dirty="0" err="1"/>
              <a:t>Periphyton</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709" y="1801621"/>
            <a:ext cx="2032000" cy="1524000"/>
          </a:xfrm>
          <a:prstGeom prst="rect">
            <a:avLst/>
          </a:prstGeom>
          <a:ln w="12700">
            <a:solidFill>
              <a:schemeClr val="accent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575" y="2404719"/>
            <a:ext cx="1447800" cy="2175655"/>
          </a:xfrm>
          <a:prstGeom prst="rect">
            <a:avLst/>
          </a:prstGeom>
          <a:ln w="12700">
            <a:solidFill>
              <a:schemeClr val="accent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709" y="3476331"/>
            <a:ext cx="1659080" cy="1104043"/>
          </a:xfrm>
          <a:prstGeom prst="rect">
            <a:avLst/>
          </a:prstGeom>
          <a:ln w="12700">
            <a:solidFill>
              <a:schemeClr val="accent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2575" y="4731084"/>
            <a:ext cx="3574134" cy="1528935"/>
          </a:xfrm>
          <a:prstGeom prst="rect">
            <a:avLst/>
          </a:prstGeom>
          <a:ln w="12700">
            <a:solidFill>
              <a:schemeClr val="accent1"/>
            </a:solidFill>
          </a:ln>
        </p:spPr>
      </p:pic>
      <p:pic>
        <p:nvPicPr>
          <p:cNvPr id="4" name="Picture 3"/>
          <p:cNvPicPr>
            <a:picLocks noChangeAspect="1"/>
          </p:cNvPicPr>
          <p:nvPr/>
        </p:nvPicPr>
        <p:blipFill>
          <a:blip r:embed="rId7"/>
          <a:stretch>
            <a:fillRect/>
          </a:stretch>
        </p:blipFill>
        <p:spPr>
          <a:xfrm>
            <a:off x="2092117" y="4466728"/>
            <a:ext cx="3124200" cy="1793291"/>
          </a:xfrm>
          <a:prstGeom prst="rect">
            <a:avLst/>
          </a:prstGeom>
          <a:ln>
            <a:solidFill>
              <a:schemeClr val="tx2"/>
            </a:solidFill>
          </a:ln>
        </p:spPr>
      </p:pic>
    </p:spTree>
    <p:extLst>
      <p:ext uri="{BB962C8B-B14F-4D97-AF65-F5344CB8AC3E}">
        <p14:creationId xmlns:p14="http://schemas.microsoft.com/office/powerpoint/2010/main" val="2762463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sz="4800" dirty="0"/>
              <a:t>Water Quality Parameters</a:t>
            </a:r>
          </a:p>
        </p:txBody>
      </p:sp>
      <p:sp>
        <p:nvSpPr>
          <p:cNvPr id="3" name="Content Placeholder 2"/>
          <p:cNvSpPr>
            <a:spLocks noGrp="1"/>
          </p:cNvSpPr>
          <p:nvPr>
            <p:ph idx="1"/>
          </p:nvPr>
        </p:nvSpPr>
        <p:spPr>
          <a:xfrm>
            <a:off x="745856" y="1607601"/>
            <a:ext cx="4648200" cy="2854556"/>
          </a:xfrm>
        </p:spPr>
        <p:txBody>
          <a:bodyPr>
            <a:normAutofit/>
          </a:bodyPr>
          <a:lstStyle/>
          <a:p>
            <a:r>
              <a:rPr lang="en-US" b="1" dirty="0"/>
              <a:t>Standard Parameters</a:t>
            </a:r>
          </a:p>
          <a:p>
            <a:pPr lvl="1"/>
            <a:r>
              <a:rPr lang="en-US" sz="2000" dirty="0"/>
              <a:t>Temperature</a:t>
            </a:r>
          </a:p>
          <a:p>
            <a:pPr lvl="1"/>
            <a:r>
              <a:rPr lang="en-US" sz="2000" dirty="0"/>
              <a:t>Dissolved oxygen</a:t>
            </a:r>
          </a:p>
          <a:p>
            <a:pPr lvl="1"/>
            <a:r>
              <a:rPr lang="en-US" sz="2000" dirty="0"/>
              <a:t>pH</a:t>
            </a:r>
          </a:p>
          <a:p>
            <a:pPr lvl="1"/>
            <a:r>
              <a:rPr lang="en-US" sz="2000" dirty="0"/>
              <a:t>Specific conductivity</a:t>
            </a:r>
          </a:p>
          <a:p>
            <a:pPr lvl="1"/>
            <a:r>
              <a:rPr lang="en-US" sz="2000" dirty="0"/>
              <a:t>Turbidity</a:t>
            </a:r>
          </a:p>
          <a:p>
            <a:pPr lvl="1"/>
            <a:r>
              <a:rPr lang="en-US" sz="2000" dirty="0"/>
              <a:t>Flow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44578"/>
            <a:ext cx="3200400" cy="2290022"/>
          </a:xfrm>
          <a:prstGeom prst="rect">
            <a:avLst/>
          </a:prstGeom>
          <a:ln w="12700">
            <a:solidFill>
              <a:schemeClr val="accent1"/>
            </a:solidFill>
          </a:ln>
        </p:spPr>
      </p:pic>
      <p:pic>
        <p:nvPicPr>
          <p:cNvPr id="6" name="Picture 5"/>
          <p:cNvPicPr>
            <a:picLocks noChangeAspect="1"/>
          </p:cNvPicPr>
          <p:nvPr/>
        </p:nvPicPr>
        <p:blipFill rotWithShape="1">
          <a:blip r:embed="rId4"/>
          <a:srcRect t="6130"/>
          <a:stretch/>
        </p:blipFill>
        <p:spPr>
          <a:xfrm>
            <a:off x="3994688" y="4190999"/>
            <a:ext cx="4819650" cy="2543601"/>
          </a:xfrm>
          <a:prstGeom prst="rect">
            <a:avLst/>
          </a:prstGeom>
          <a:ln>
            <a:solidFill>
              <a:schemeClr val="tx2"/>
            </a:solidFill>
          </a:ln>
        </p:spPr>
      </p:pic>
      <p:pic>
        <p:nvPicPr>
          <p:cNvPr id="9" name="Picture 8"/>
          <p:cNvPicPr>
            <a:picLocks noChangeAspect="1"/>
          </p:cNvPicPr>
          <p:nvPr/>
        </p:nvPicPr>
        <p:blipFill>
          <a:blip r:embed="rId5"/>
          <a:stretch>
            <a:fillRect/>
          </a:stretch>
        </p:blipFill>
        <p:spPr>
          <a:xfrm>
            <a:off x="5562600" y="1756886"/>
            <a:ext cx="3251738" cy="2179681"/>
          </a:xfrm>
          <a:prstGeom prst="rect">
            <a:avLst/>
          </a:prstGeom>
          <a:ln>
            <a:solidFill>
              <a:schemeClr val="tx2"/>
            </a:solidFill>
          </a:ln>
        </p:spPr>
      </p:pic>
    </p:spTree>
    <p:extLst>
      <p:ext uri="{BB962C8B-B14F-4D97-AF65-F5344CB8AC3E}">
        <p14:creationId xmlns:p14="http://schemas.microsoft.com/office/powerpoint/2010/main" val="2050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2" end="2"/>
                                            </p:txEl>
                                          </p:spTgt>
                                        </p:tgtEl>
                                        <p:attrNameLst>
                                          <p:attrName>ppt_x</p:attrName>
                                          <p:attrName>ppt_y</p:attrName>
                                        </p:attrNameLst>
                                      </p:cBhvr>
                                    </p:animMotion>
                                    <p:animRot by="1500000">
                                      <p:cBhvr>
                                        <p:cTn id="7" dur="125" fill="hold">
                                          <p:stCondLst>
                                            <p:cond delay="0"/>
                                          </p:stCondLst>
                                        </p:cTn>
                                        <p:tgtEl>
                                          <p:spTgt spid="3">
                                            <p:txEl>
                                              <p:pRg st="2" end="2"/>
                                            </p:txEl>
                                          </p:spTgt>
                                        </p:tgtEl>
                                        <p:attrNameLst>
                                          <p:attrName>r</p:attrName>
                                        </p:attrNameLst>
                                      </p:cBhvr>
                                    </p:animRot>
                                    <p:animRot by="-1500000">
                                      <p:cBhvr>
                                        <p:cTn id="8" dur="125" fill="hold">
                                          <p:stCondLst>
                                            <p:cond delay="125"/>
                                          </p:stCondLst>
                                        </p:cTn>
                                        <p:tgtEl>
                                          <p:spTgt spid="3">
                                            <p:txEl>
                                              <p:pRg st="2" end="2"/>
                                            </p:txEl>
                                          </p:spTgt>
                                        </p:tgtEl>
                                        <p:attrNameLst>
                                          <p:attrName>r</p:attrName>
                                        </p:attrNameLst>
                                      </p:cBhvr>
                                    </p:animRot>
                                    <p:animRot by="-1500000">
                                      <p:cBhvr>
                                        <p:cTn id="9" dur="125" fill="hold">
                                          <p:stCondLst>
                                            <p:cond delay="250"/>
                                          </p:stCondLst>
                                        </p:cTn>
                                        <p:tgtEl>
                                          <p:spTgt spid="3">
                                            <p:txEl>
                                              <p:pRg st="2" end="2"/>
                                            </p:txEl>
                                          </p:spTgt>
                                        </p:tgtEl>
                                        <p:attrNameLst>
                                          <p:attrName>r</p:attrName>
                                        </p:attrNameLst>
                                      </p:cBhvr>
                                    </p:animRot>
                                    <p:animRot by="1500000">
                                      <p:cBhvr>
                                        <p:cTn id="1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Dissolved Oxygen</a:t>
            </a:r>
          </a:p>
        </p:txBody>
      </p:sp>
      <p:sp>
        <p:nvSpPr>
          <p:cNvPr id="3" name="Content Placeholder 2"/>
          <p:cNvSpPr>
            <a:spLocks noGrp="1"/>
          </p:cNvSpPr>
          <p:nvPr>
            <p:ph idx="1"/>
          </p:nvPr>
        </p:nvSpPr>
        <p:spPr>
          <a:xfrm>
            <a:off x="457200" y="1524000"/>
            <a:ext cx="8229600" cy="2438401"/>
          </a:xfrm>
        </p:spPr>
        <p:txBody>
          <a:bodyPr>
            <a:normAutofit/>
          </a:bodyPr>
          <a:lstStyle/>
          <a:p>
            <a:r>
              <a:rPr lang="en-US" sz="2800" b="1" dirty="0"/>
              <a:t>Seasonal – temperature + precipitation</a:t>
            </a:r>
          </a:p>
          <a:p>
            <a:pPr lvl="1"/>
            <a:r>
              <a:rPr lang="en-US" sz="1800" dirty="0"/>
              <a:t>Fall/winter = higher DO</a:t>
            </a:r>
          </a:p>
          <a:p>
            <a:pPr lvl="1"/>
            <a:r>
              <a:rPr lang="en-US" sz="1800" dirty="0"/>
              <a:t>Spring/summer = lower DO</a:t>
            </a:r>
          </a:p>
          <a:p>
            <a:r>
              <a:rPr lang="en-US" sz="2800" b="1" dirty="0"/>
              <a:t>Diel – respiration + photosynthesis</a:t>
            </a:r>
          </a:p>
          <a:p>
            <a:pPr lvl="1"/>
            <a:r>
              <a:rPr lang="en-US" sz="1800" dirty="0"/>
              <a:t>Sunset = higher DO</a:t>
            </a:r>
          </a:p>
          <a:p>
            <a:pPr lvl="1"/>
            <a:r>
              <a:rPr lang="en-US" sz="1800" dirty="0"/>
              <a:t>Sunrise = lower DO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038601"/>
            <a:ext cx="3852321" cy="2687158"/>
          </a:xfrm>
          <a:prstGeom prst="rect">
            <a:avLst/>
          </a:prstGeom>
          <a:ln w="12700">
            <a:solidFill>
              <a:schemeClr val="accent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849" y="4038601"/>
            <a:ext cx="3979716" cy="2687158"/>
          </a:xfrm>
          <a:prstGeom prst="rect">
            <a:avLst/>
          </a:prstGeom>
          <a:ln w="12700">
            <a:solidFill>
              <a:schemeClr val="accent1"/>
            </a:solidFill>
          </a:ln>
        </p:spPr>
      </p:pic>
    </p:spTree>
    <p:extLst>
      <p:ext uri="{BB962C8B-B14F-4D97-AF65-F5344CB8AC3E}">
        <p14:creationId xmlns:p14="http://schemas.microsoft.com/office/powerpoint/2010/main" val="3011367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Water Quality</a:t>
            </a:r>
          </a:p>
        </p:txBody>
      </p:sp>
      <p:sp>
        <p:nvSpPr>
          <p:cNvPr id="6" name="Text Placeholder 5"/>
          <p:cNvSpPr>
            <a:spLocks noGrp="1"/>
          </p:cNvSpPr>
          <p:nvPr>
            <p:ph type="body" idx="1"/>
          </p:nvPr>
        </p:nvSpPr>
        <p:spPr>
          <a:xfrm>
            <a:off x="457200" y="1447800"/>
            <a:ext cx="4040188" cy="609600"/>
          </a:xfrm>
        </p:spPr>
        <p:txBody>
          <a:bodyPr/>
          <a:lstStyle/>
          <a:p>
            <a:r>
              <a:rPr lang="en-US" sz="3200" b="1" dirty="0"/>
              <a:t>Nutrients</a:t>
            </a:r>
          </a:p>
        </p:txBody>
      </p:sp>
      <p:sp>
        <p:nvSpPr>
          <p:cNvPr id="7" name="Text Placeholder 6"/>
          <p:cNvSpPr>
            <a:spLocks noGrp="1"/>
          </p:cNvSpPr>
          <p:nvPr>
            <p:ph type="body" sz="quarter" idx="3"/>
          </p:nvPr>
        </p:nvSpPr>
        <p:spPr>
          <a:xfrm>
            <a:off x="4648200" y="1447800"/>
            <a:ext cx="4041775" cy="609600"/>
          </a:xfrm>
        </p:spPr>
        <p:txBody>
          <a:bodyPr/>
          <a:lstStyle/>
          <a:p>
            <a:r>
              <a:rPr lang="en-US" sz="3200" b="1" dirty="0"/>
              <a:t>Metals</a:t>
            </a:r>
          </a:p>
        </p:txBody>
      </p:sp>
      <p:sp>
        <p:nvSpPr>
          <p:cNvPr id="3" name="Content Placeholder 2"/>
          <p:cNvSpPr>
            <a:spLocks noGrp="1"/>
          </p:cNvSpPr>
          <p:nvPr>
            <p:ph sz="quarter" idx="13"/>
          </p:nvPr>
        </p:nvSpPr>
        <p:spPr>
          <a:xfrm>
            <a:off x="1029494" y="2057400"/>
            <a:ext cx="2895600" cy="1752600"/>
          </a:xfrm>
        </p:spPr>
        <p:txBody>
          <a:bodyPr/>
          <a:lstStyle/>
          <a:p>
            <a:r>
              <a:rPr lang="en-US" dirty="0"/>
              <a:t>Phosphorus</a:t>
            </a:r>
          </a:p>
          <a:p>
            <a:r>
              <a:rPr lang="en-US" dirty="0"/>
              <a:t>Nitrogen</a:t>
            </a:r>
          </a:p>
          <a:p>
            <a:r>
              <a:rPr lang="en-US" dirty="0"/>
              <a:t>Ammonia</a:t>
            </a:r>
          </a:p>
        </p:txBody>
      </p:sp>
      <p:sp>
        <p:nvSpPr>
          <p:cNvPr id="8" name="Content Placeholder 7"/>
          <p:cNvSpPr>
            <a:spLocks noGrp="1"/>
          </p:cNvSpPr>
          <p:nvPr>
            <p:ph sz="quarter" idx="14"/>
          </p:nvPr>
        </p:nvSpPr>
        <p:spPr>
          <a:xfrm>
            <a:off x="5293646" y="2057845"/>
            <a:ext cx="2947416" cy="1752155"/>
          </a:xfrm>
        </p:spPr>
        <p:txBody>
          <a:bodyPr/>
          <a:lstStyle/>
          <a:p>
            <a:r>
              <a:rPr lang="en-US" dirty="0"/>
              <a:t>Arsenic</a:t>
            </a:r>
          </a:p>
          <a:p>
            <a:r>
              <a:rPr lang="en-US" dirty="0"/>
              <a:t>Mercury</a:t>
            </a:r>
          </a:p>
          <a:p>
            <a:r>
              <a:rPr lang="en-US" dirty="0"/>
              <a:t>Lead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657601"/>
            <a:ext cx="3740727" cy="2590800"/>
          </a:xfrm>
          <a:prstGeom prst="rect">
            <a:avLst/>
          </a:prstGeom>
          <a:ln w="12700">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352" y="3655980"/>
            <a:ext cx="3733800" cy="2583386"/>
          </a:xfrm>
          <a:prstGeom prst="rect">
            <a:avLst/>
          </a:prstGeom>
          <a:ln w="12700">
            <a:solidFill>
              <a:schemeClr val="accent1"/>
            </a:solidFill>
          </a:ln>
        </p:spPr>
      </p:pic>
    </p:spTree>
    <p:extLst>
      <p:ext uri="{BB962C8B-B14F-4D97-AF65-F5344CB8AC3E}">
        <p14:creationId xmlns:p14="http://schemas.microsoft.com/office/powerpoint/2010/main" val="44974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0293"/>
          </a:xfrm>
        </p:spPr>
        <p:txBody>
          <a:bodyPr/>
          <a:lstStyle/>
          <a:p>
            <a:r>
              <a:rPr lang="en-US" sz="2800" dirty="0"/>
              <a:t>Water Pollution – Clean Rivers Program</a:t>
            </a:r>
          </a:p>
        </p:txBody>
      </p:sp>
      <p:sp>
        <p:nvSpPr>
          <p:cNvPr id="3" name="TextBox 2"/>
          <p:cNvSpPr txBox="1"/>
          <p:nvPr/>
        </p:nvSpPr>
        <p:spPr>
          <a:xfrm>
            <a:off x="158298" y="1154823"/>
            <a:ext cx="8185639" cy="415498"/>
          </a:xfrm>
          <a:prstGeom prst="rect">
            <a:avLst/>
          </a:prstGeom>
          <a:noFill/>
        </p:spPr>
        <p:txBody>
          <a:bodyPr wrap="none" rtlCol="0">
            <a:spAutoFit/>
          </a:bodyPr>
          <a:lstStyle/>
          <a:p>
            <a:pPr marL="128588" lvl="1" indent="-128588">
              <a:buFont typeface="Arial" panose="020B0604020202020204" pitchFamily="34" charset="0"/>
              <a:buChar char="•"/>
            </a:pPr>
            <a:r>
              <a:rPr lang="en-US" sz="2100" dirty="0"/>
              <a:t>Houston-Galveston Area Council – Basin Highlights Report - 2020</a:t>
            </a:r>
          </a:p>
        </p:txBody>
      </p:sp>
      <p:sp>
        <p:nvSpPr>
          <p:cNvPr id="4" name="Rectangle 3"/>
          <p:cNvSpPr/>
          <p:nvPr/>
        </p:nvSpPr>
        <p:spPr>
          <a:xfrm>
            <a:off x="742950" y="6184371"/>
            <a:ext cx="8401050" cy="300082"/>
          </a:xfrm>
          <a:prstGeom prst="rect">
            <a:avLst/>
          </a:prstGeom>
        </p:spPr>
        <p:txBody>
          <a:bodyPr wrap="square">
            <a:spAutoFit/>
          </a:bodyPr>
          <a:lstStyle/>
          <a:p>
            <a:r>
              <a:rPr lang="en-US" sz="1350" dirty="0"/>
              <a:t>https://www.h-gac.com/clean-rivers-program/basin-highlights-summary-reports</a:t>
            </a:r>
          </a:p>
        </p:txBody>
      </p:sp>
      <p:pic>
        <p:nvPicPr>
          <p:cNvPr id="5" name="Picture 4"/>
          <p:cNvPicPr>
            <a:picLocks noChangeAspect="1"/>
          </p:cNvPicPr>
          <p:nvPr/>
        </p:nvPicPr>
        <p:blipFill>
          <a:blip r:embed="rId3"/>
          <a:stretch>
            <a:fillRect/>
          </a:stretch>
        </p:blipFill>
        <p:spPr>
          <a:xfrm>
            <a:off x="3664377" y="1884935"/>
            <a:ext cx="5304927" cy="3982466"/>
          </a:xfrm>
          <a:prstGeom prst="rect">
            <a:avLst/>
          </a:prstGeom>
          <a:ln w="12700">
            <a:solidFill>
              <a:schemeClr val="tx1"/>
            </a:solidFill>
          </a:ln>
        </p:spPr>
      </p:pic>
      <p:sp>
        <p:nvSpPr>
          <p:cNvPr id="7" name="TextBox 6"/>
          <p:cNvSpPr txBox="1"/>
          <p:nvPr/>
        </p:nvSpPr>
        <p:spPr>
          <a:xfrm>
            <a:off x="158298" y="2286000"/>
            <a:ext cx="3842202" cy="3431709"/>
          </a:xfrm>
          <a:prstGeom prst="rect">
            <a:avLst/>
          </a:prstGeom>
          <a:noFill/>
        </p:spPr>
        <p:txBody>
          <a:bodyPr wrap="square" rtlCol="0">
            <a:spAutoFit/>
          </a:bodyPr>
          <a:lstStyle/>
          <a:p>
            <a:pPr marL="171450" lvl="2" indent="-171450">
              <a:buFont typeface="Arial" panose="020B0604020202020204" pitchFamily="34" charset="0"/>
              <a:buChar char="•"/>
            </a:pPr>
            <a:r>
              <a:rPr lang="en-US" sz="2800" dirty="0"/>
              <a:t>Regional Partners:</a:t>
            </a:r>
          </a:p>
          <a:p>
            <a:pPr marL="342900" lvl="4" indent="-171450">
              <a:lnSpc>
                <a:spcPct val="150000"/>
              </a:lnSpc>
              <a:buFont typeface="Arial" panose="020B0604020202020204" pitchFamily="34" charset="0"/>
              <a:buChar char="•"/>
            </a:pPr>
            <a:r>
              <a:rPr lang="en-US" sz="1600" dirty="0"/>
              <a:t>City of Houston </a:t>
            </a:r>
          </a:p>
          <a:p>
            <a:pPr marL="685800" lvl="5" indent="-171450">
              <a:lnSpc>
                <a:spcPct val="150000"/>
              </a:lnSpc>
              <a:buFont typeface="Arial" panose="020B0604020202020204" pitchFamily="34" charset="0"/>
              <a:buChar char="•"/>
            </a:pPr>
            <a:r>
              <a:rPr lang="en-US" sz="1600" dirty="0"/>
              <a:t>Health Department</a:t>
            </a:r>
          </a:p>
          <a:p>
            <a:pPr marL="685800" lvl="5" indent="-171450">
              <a:lnSpc>
                <a:spcPct val="150000"/>
              </a:lnSpc>
              <a:buFont typeface="Arial" panose="020B0604020202020204" pitchFamily="34" charset="0"/>
              <a:buChar char="•"/>
            </a:pPr>
            <a:r>
              <a:rPr lang="en-US" sz="1600" dirty="0"/>
              <a:t>Drinking Water Operations</a:t>
            </a:r>
          </a:p>
          <a:p>
            <a:pPr marL="342900" lvl="4" indent="-171450">
              <a:lnSpc>
                <a:spcPct val="150000"/>
              </a:lnSpc>
              <a:buFont typeface="Arial" panose="020B0604020202020204" pitchFamily="34" charset="0"/>
              <a:buChar char="•"/>
            </a:pPr>
            <a:r>
              <a:rPr lang="en-US" sz="1600" dirty="0"/>
              <a:t>Harris County Pollution Control </a:t>
            </a:r>
          </a:p>
          <a:p>
            <a:pPr marL="342900" lvl="4" indent="-171450">
              <a:lnSpc>
                <a:spcPct val="150000"/>
              </a:lnSpc>
              <a:buFont typeface="Arial" panose="020B0604020202020204" pitchFamily="34" charset="0"/>
              <a:buChar char="•"/>
            </a:pPr>
            <a:r>
              <a:rPr lang="en-US" sz="1600" dirty="0"/>
              <a:t>San Jacinto River Authority</a:t>
            </a:r>
          </a:p>
          <a:p>
            <a:pPr marL="342900" lvl="4" indent="-171450">
              <a:lnSpc>
                <a:spcPct val="150000"/>
              </a:lnSpc>
              <a:buFont typeface="Arial" panose="020B0604020202020204" pitchFamily="34" charset="0"/>
              <a:buChar char="•"/>
            </a:pPr>
            <a:r>
              <a:rPr lang="en-US" sz="1600" dirty="0"/>
              <a:t>Sam Houston State University</a:t>
            </a:r>
          </a:p>
          <a:p>
            <a:pPr marL="342900" lvl="4" indent="-171450">
              <a:lnSpc>
                <a:spcPct val="150000"/>
              </a:lnSpc>
              <a:buFont typeface="Arial" panose="020B0604020202020204" pitchFamily="34" charset="0"/>
              <a:buChar char="•"/>
            </a:pPr>
            <a:r>
              <a:rPr lang="en-US" sz="1600" dirty="0"/>
              <a:t>EIH/UHCL</a:t>
            </a:r>
          </a:p>
          <a:p>
            <a:endParaRPr lang="en-US" sz="2100" dirty="0"/>
          </a:p>
        </p:txBody>
      </p:sp>
    </p:spTree>
    <p:extLst>
      <p:ext uri="{BB962C8B-B14F-4D97-AF65-F5344CB8AC3E}">
        <p14:creationId xmlns:p14="http://schemas.microsoft.com/office/powerpoint/2010/main" val="34087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4368"/>
          </a:xfrm>
        </p:spPr>
        <p:txBody>
          <a:bodyPr/>
          <a:lstStyle/>
          <a:p>
            <a:r>
              <a:rPr lang="en-US" sz="2700" dirty="0"/>
              <a:t>Water Pollution</a:t>
            </a:r>
          </a:p>
        </p:txBody>
      </p:sp>
      <p:sp>
        <p:nvSpPr>
          <p:cNvPr id="4" name="Rectangle 3"/>
          <p:cNvSpPr/>
          <p:nvPr/>
        </p:nvSpPr>
        <p:spPr>
          <a:xfrm>
            <a:off x="1295400" y="6042474"/>
            <a:ext cx="8401050" cy="300082"/>
          </a:xfrm>
          <a:prstGeom prst="rect">
            <a:avLst/>
          </a:prstGeom>
        </p:spPr>
        <p:txBody>
          <a:bodyPr wrap="square">
            <a:spAutoFit/>
          </a:bodyPr>
          <a:lstStyle/>
          <a:p>
            <a:r>
              <a:rPr lang="en-US" sz="1350" dirty="0"/>
              <a:t>https://www.h-gac.com/clean-rivers-program/basin-highlights-summary-reports</a:t>
            </a:r>
          </a:p>
        </p:txBody>
      </p:sp>
      <p:sp>
        <p:nvSpPr>
          <p:cNvPr id="7" name="TextBox 6"/>
          <p:cNvSpPr txBox="1"/>
          <p:nvPr/>
        </p:nvSpPr>
        <p:spPr>
          <a:xfrm>
            <a:off x="152926" y="1806699"/>
            <a:ext cx="3706464" cy="4385816"/>
          </a:xfrm>
          <a:prstGeom prst="rect">
            <a:avLst/>
          </a:prstGeom>
          <a:noFill/>
        </p:spPr>
        <p:txBody>
          <a:bodyPr wrap="none" rtlCol="0">
            <a:spAutoFit/>
          </a:bodyPr>
          <a:lstStyle/>
          <a:p>
            <a:pPr marL="171450" lvl="2" indent="-171450">
              <a:lnSpc>
                <a:spcPct val="150000"/>
              </a:lnSpc>
              <a:buFont typeface="Arial" panose="020B0604020202020204" pitchFamily="34" charset="0"/>
              <a:buChar char="•"/>
            </a:pPr>
            <a:r>
              <a:rPr lang="en-US" sz="2800" dirty="0"/>
              <a:t>Bacteria</a:t>
            </a:r>
          </a:p>
          <a:p>
            <a:pPr marL="514350" lvl="3" indent="-171450">
              <a:lnSpc>
                <a:spcPct val="150000"/>
              </a:lnSpc>
              <a:buFont typeface="Arial" panose="020B0604020202020204" pitchFamily="34" charset="0"/>
              <a:buChar char="•"/>
            </a:pPr>
            <a:r>
              <a:rPr lang="en-US" sz="1600" dirty="0"/>
              <a:t>Recreational Standard</a:t>
            </a:r>
          </a:p>
          <a:p>
            <a:pPr marL="514350" lvl="3" indent="-171450">
              <a:lnSpc>
                <a:spcPct val="150000"/>
              </a:lnSpc>
              <a:buFont typeface="Arial" panose="020B0604020202020204" pitchFamily="34" charset="0"/>
              <a:buChar char="•"/>
            </a:pPr>
            <a:r>
              <a:rPr lang="en-US" sz="1600" dirty="0"/>
              <a:t>Enterococci - Tidal</a:t>
            </a:r>
          </a:p>
          <a:p>
            <a:pPr marL="514350" lvl="3" indent="-171450">
              <a:lnSpc>
                <a:spcPct val="150000"/>
              </a:lnSpc>
              <a:buFont typeface="Arial" panose="020B0604020202020204" pitchFamily="34" charset="0"/>
              <a:buChar char="•"/>
            </a:pPr>
            <a:r>
              <a:rPr lang="en-US" sz="1600" i="1" dirty="0"/>
              <a:t>E. coli </a:t>
            </a:r>
            <a:r>
              <a:rPr lang="en-US" sz="1600" dirty="0"/>
              <a:t>- Fresh</a:t>
            </a:r>
          </a:p>
          <a:p>
            <a:pPr marL="514350" lvl="3" indent="-171450">
              <a:lnSpc>
                <a:spcPct val="150000"/>
              </a:lnSpc>
              <a:buFont typeface="Arial" panose="020B0604020202020204" pitchFamily="34" charset="0"/>
              <a:buChar char="•"/>
            </a:pPr>
            <a:r>
              <a:rPr lang="en-US" sz="1600" dirty="0"/>
              <a:t>42% of stream miles impaired</a:t>
            </a:r>
          </a:p>
          <a:p>
            <a:pPr marL="514350" lvl="3" indent="-171450">
              <a:lnSpc>
                <a:spcPct val="150000"/>
              </a:lnSpc>
              <a:buFont typeface="Arial" panose="020B0604020202020204" pitchFamily="34" charset="0"/>
              <a:buChar char="•"/>
            </a:pPr>
            <a:r>
              <a:rPr lang="en-US" sz="1600" dirty="0"/>
              <a:t>Sources:</a:t>
            </a:r>
          </a:p>
          <a:p>
            <a:pPr marL="857250" lvl="4" indent="-171450">
              <a:lnSpc>
                <a:spcPct val="150000"/>
              </a:lnSpc>
              <a:buFont typeface="Arial" panose="020B0604020202020204" pitchFamily="34" charset="0"/>
              <a:buChar char="•"/>
            </a:pPr>
            <a:r>
              <a:rPr lang="en-US" sz="1600" dirty="0"/>
              <a:t>WWTF releases</a:t>
            </a:r>
          </a:p>
          <a:p>
            <a:pPr marL="857250" lvl="4" indent="-171450">
              <a:lnSpc>
                <a:spcPct val="150000"/>
              </a:lnSpc>
              <a:buFont typeface="Arial" panose="020B0604020202020204" pitchFamily="34" charset="0"/>
              <a:buChar char="•"/>
            </a:pPr>
            <a:r>
              <a:rPr lang="en-US" sz="1600" dirty="0"/>
              <a:t>Sanitary sewer overflows</a:t>
            </a:r>
          </a:p>
          <a:p>
            <a:pPr marL="857250" lvl="4" indent="-171450">
              <a:lnSpc>
                <a:spcPct val="150000"/>
              </a:lnSpc>
              <a:buFont typeface="Arial" panose="020B0604020202020204" pitchFamily="34" charset="0"/>
              <a:buChar char="•"/>
            </a:pPr>
            <a:r>
              <a:rPr lang="en-US" sz="1600" dirty="0"/>
              <a:t>Failing OSSF (septic systems)</a:t>
            </a:r>
          </a:p>
          <a:p>
            <a:pPr marL="857250" lvl="4" indent="-171450">
              <a:lnSpc>
                <a:spcPct val="150000"/>
              </a:lnSpc>
              <a:buFont typeface="Arial" panose="020B0604020202020204" pitchFamily="34" charset="0"/>
              <a:buChar char="•"/>
            </a:pPr>
            <a:r>
              <a:rPr lang="en-US" sz="1600" dirty="0"/>
              <a:t>Fecal waste - animals</a:t>
            </a:r>
          </a:p>
          <a:p>
            <a:endParaRPr lang="en-US" sz="2100" dirty="0"/>
          </a:p>
        </p:txBody>
      </p:sp>
      <p:pic>
        <p:nvPicPr>
          <p:cNvPr id="8" name="Picture 7"/>
          <p:cNvPicPr>
            <a:picLocks noChangeAspect="1"/>
          </p:cNvPicPr>
          <p:nvPr/>
        </p:nvPicPr>
        <p:blipFill>
          <a:blip r:embed="rId3"/>
          <a:stretch>
            <a:fillRect/>
          </a:stretch>
        </p:blipFill>
        <p:spPr>
          <a:xfrm>
            <a:off x="3772407" y="1854717"/>
            <a:ext cx="5196896" cy="3887830"/>
          </a:xfrm>
          <a:prstGeom prst="rect">
            <a:avLst/>
          </a:prstGeom>
          <a:noFill/>
          <a:ln w="12700">
            <a:solidFill>
              <a:schemeClr val="tx1"/>
            </a:solidFill>
          </a:ln>
        </p:spPr>
      </p:pic>
      <p:sp>
        <p:nvSpPr>
          <p:cNvPr id="9" name="TextBox 8"/>
          <p:cNvSpPr txBox="1"/>
          <p:nvPr/>
        </p:nvSpPr>
        <p:spPr>
          <a:xfrm>
            <a:off x="327932" y="1091273"/>
            <a:ext cx="8185639" cy="415498"/>
          </a:xfrm>
          <a:prstGeom prst="rect">
            <a:avLst/>
          </a:prstGeom>
          <a:noFill/>
        </p:spPr>
        <p:txBody>
          <a:bodyPr wrap="none" rtlCol="0">
            <a:spAutoFit/>
          </a:bodyPr>
          <a:lstStyle/>
          <a:p>
            <a:pPr marL="128588" lvl="1" indent="-128588">
              <a:buFont typeface="Arial" panose="020B0604020202020204" pitchFamily="34" charset="0"/>
              <a:buChar char="•"/>
            </a:pPr>
            <a:r>
              <a:rPr lang="en-US" sz="2100" dirty="0"/>
              <a:t>Houston-Galveston Area Council – Basin Highlights Report - 2020</a:t>
            </a:r>
          </a:p>
        </p:txBody>
      </p:sp>
    </p:spTree>
    <p:extLst>
      <p:ext uri="{BB962C8B-B14F-4D97-AF65-F5344CB8AC3E}">
        <p14:creationId xmlns:p14="http://schemas.microsoft.com/office/powerpoint/2010/main" val="3513323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6271358"/>
            <a:ext cx="8401050" cy="300082"/>
          </a:xfrm>
          <a:prstGeom prst="rect">
            <a:avLst/>
          </a:prstGeom>
        </p:spPr>
        <p:txBody>
          <a:bodyPr wrap="square">
            <a:spAutoFit/>
          </a:bodyPr>
          <a:lstStyle/>
          <a:p>
            <a:r>
              <a:rPr lang="en-US" sz="1350" dirty="0"/>
              <a:t>https://www.h-gac.com/clean-rivers-program/basin-highlights-summary-reports</a:t>
            </a:r>
          </a:p>
        </p:txBody>
      </p:sp>
      <p:pic>
        <p:nvPicPr>
          <p:cNvPr id="6" name="Picture 5"/>
          <p:cNvPicPr>
            <a:picLocks noChangeAspect="1"/>
          </p:cNvPicPr>
          <p:nvPr/>
        </p:nvPicPr>
        <p:blipFill>
          <a:blip r:embed="rId3"/>
          <a:stretch>
            <a:fillRect/>
          </a:stretch>
        </p:blipFill>
        <p:spPr>
          <a:xfrm>
            <a:off x="4103650" y="2036911"/>
            <a:ext cx="4854504" cy="3650107"/>
          </a:xfrm>
          <a:prstGeom prst="rect">
            <a:avLst/>
          </a:prstGeom>
          <a:ln w="12700">
            <a:solidFill>
              <a:schemeClr val="tx1"/>
            </a:solidFill>
          </a:ln>
        </p:spPr>
      </p:pic>
      <p:sp>
        <p:nvSpPr>
          <p:cNvPr id="11" name="TextBox 10"/>
          <p:cNvSpPr txBox="1"/>
          <p:nvPr/>
        </p:nvSpPr>
        <p:spPr>
          <a:xfrm>
            <a:off x="349704" y="1170982"/>
            <a:ext cx="8185639" cy="415498"/>
          </a:xfrm>
          <a:prstGeom prst="rect">
            <a:avLst/>
          </a:prstGeom>
          <a:noFill/>
        </p:spPr>
        <p:txBody>
          <a:bodyPr wrap="none" rtlCol="0">
            <a:spAutoFit/>
          </a:bodyPr>
          <a:lstStyle/>
          <a:p>
            <a:pPr marL="128588" lvl="1" indent="-128588">
              <a:buFont typeface="Arial" panose="020B0604020202020204" pitchFamily="34" charset="0"/>
              <a:buChar char="•"/>
            </a:pPr>
            <a:r>
              <a:rPr lang="en-US" sz="2100" dirty="0"/>
              <a:t>Houston-Galveston Area Council – Basin Highlights Report - 2020</a:t>
            </a:r>
          </a:p>
        </p:txBody>
      </p:sp>
      <p:sp>
        <p:nvSpPr>
          <p:cNvPr id="13" name="TextBox 12"/>
          <p:cNvSpPr txBox="1"/>
          <p:nvPr/>
        </p:nvSpPr>
        <p:spPr>
          <a:xfrm>
            <a:off x="174697" y="1764865"/>
            <a:ext cx="3740126" cy="4478149"/>
          </a:xfrm>
          <a:prstGeom prst="rect">
            <a:avLst/>
          </a:prstGeom>
          <a:noFill/>
        </p:spPr>
        <p:txBody>
          <a:bodyPr wrap="none" rtlCol="0">
            <a:spAutoFit/>
          </a:bodyPr>
          <a:lstStyle/>
          <a:p>
            <a:pPr marL="171450" lvl="2" indent="-171450">
              <a:lnSpc>
                <a:spcPct val="150000"/>
              </a:lnSpc>
              <a:buFont typeface="Arial" panose="020B0604020202020204" pitchFamily="34" charset="0"/>
              <a:buChar char="•"/>
            </a:pPr>
            <a:r>
              <a:rPr lang="en-US" sz="3200" dirty="0"/>
              <a:t>Dissolved Oxygen</a:t>
            </a:r>
          </a:p>
          <a:p>
            <a:pPr marL="514350" lvl="3" indent="-171450">
              <a:lnSpc>
                <a:spcPct val="150000"/>
              </a:lnSpc>
              <a:buFont typeface="Arial" panose="020B0604020202020204" pitchFamily="34" charset="0"/>
              <a:buChar char="•"/>
            </a:pPr>
            <a:r>
              <a:rPr lang="en-US" dirty="0"/>
              <a:t>Aquatic life standard</a:t>
            </a:r>
          </a:p>
          <a:p>
            <a:pPr marL="514350" lvl="3" indent="-171450">
              <a:lnSpc>
                <a:spcPct val="150000"/>
              </a:lnSpc>
              <a:buFont typeface="Arial" panose="020B0604020202020204" pitchFamily="34" charset="0"/>
              <a:buChar char="•"/>
            </a:pPr>
            <a:r>
              <a:rPr lang="en-US" dirty="0"/>
              <a:t>22% of stream miles impaired</a:t>
            </a:r>
          </a:p>
          <a:p>
            <a:pPr marL="514350" lvl="3" indent="-171450">
              <a:lnSpc>
                <a:spcPct val="150000"/>
              </a:lnSpc>
              <a:buFont typeface="Arial" panose="020B0604020202020204" pitchFamily="34" charset="0"/>
              <a:buChar char="•"/>
            </a:pPr>
            <a:r>
              <a:rPr lang="en-US" dirty="0"/>
              <a:t>Sources:</a:t>
            </a:r>
          </a:p>
          <a:p>
            <a:pPr marL="857250" lvl="4" indent="-171450">
              <a:lnSpc>
                <a:spcPct val="150000"/>
              </a:lnSpc>
              <a:buFont typeface="Arial" panose="020B0604020202020204" pitchFamily="34" charset="0"/>
              <a:buChar char="•"/>
            </a:pPr>
            <a:r>
              <a:rPr lang="en-US" dirty="0"/>
              <a:t>Nutrient loading</a:t>
            </a:r>
          </a:p>
          <a:p>
            <a:pPr marL="857250" lvl="4" indent="-171450">
              <a:lnSpc>
                <a:spcPct val="150000"/>
              </a:lnSpc>
              <a:buFont typeface="Arial" panose="020B0604020202020204" pitchFamily="34" charset="0"/>
              <a:buChar char="•"/>
            </a:pPr>
            <a:r>
              <a:rPr lang="en-US" dirty="0"/>
              <a:t>Algal blooms</a:t>
            </a:r>
          </a:p>
          <a:p>
            <a:pPr marL="857250" lvl="4" indent="-171450">
              <a:lnSpc>
                <a:spcPct val="150000"/>
              </a:lnSpc>
              <a:buFont typeface="Arial" panose="020B0604020202020204" pitchFamily="34" charset="0"/>
              <a:buChar char="•"/>
            </a:pPr>
            <a:r>
              <a:rPr lang="en-US" dirty="0"/>
              <a:t>Sedimentation</a:t>
            </a:r>
          </a:p>
          <a:p>
            <a:pPr marL="857250" lvl="4" indent="-171450">
              <a:lnSpc>
                <a:spcPct val="150000"/>
              </a:lnSpc>
              <a:buFont typeface="Arial" panose="020B0604020202020204" pitchFamily="34" charset="0"/>
              <a:buChar char="•"/>
            </a:pPr>
            <a:r>
              <a:rPr lang="en-US" dirty="0"/>
              <a:t>Reduced riparian cover </a:t>
            </a:r>
          </a:p>
          <a:p>
            <a:pPr marL="685800" lvl="4">
              <a:lnSpc>
                <a:spcPct val="150000"/>
              </a:lnSpc>
            </a:pPr>
            <a:r>
              <a:rPr lang="en-US" dirty="0"/>
              <a:t>   = higher temps</a:t>
            </a:r>
          </a:p>
          <a:p>
            <a:endParaRPr lang="en-US" sz="2100" dirty="0"/>
          </a:p>
        </p:txBody>
      </p:sp>
      <p:sp>
        <p:nvSpPr>
          <p:cNvPr id="7" name="Title 1">
            <a:extLst>
              <a:ext uri="{FF2B5EF4-FFF2-40B4-BE49-F238E27FC236}">
                <a16:creationId xmlns:a16="http://schemas.microsoft.com/office/drawing/2014/main" id="{2333B490-B051-428E-9A3F-B2E9DEB0B80E}"/>
              </a:ext>
            </a:extLst>
          </p:cNvPr>
          <p:cNvSpPr txBox="1">
            <a:spLocks/>
          </p:cNvSpPr>
          <p:nvPr/>
        </p:nvSpPr>
        <p:spPr>
          <a:xfrm>
            <a:off x="457200" y="0"/>
            <a:ext cx="8229600" cy="101436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700"/>
              <a:t>Water Pollution</a:t>
            </a:r>
            <a:endParaRPr lang="en-US" sz="2700" dirty="0"/>
          </a:p>
        </p:txBody>
      </p:sp>
    </p:spTree>
    <p:extLst>
      <p:ext uri="{BB962C8B-B14F-4D97-AF65-F5344CB8AC3E}">
        <p14:creationId xmlns:p14="http://schemas.microsoft.com/office/powerpoint/2010/main" val="394649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6200449"/>
            <a:ext cx="8401050" cy="300082"/>
          </a:xfrm>
          <a:prstGeom prst="rect">
            <a:avLst/>
          </a:prstGeom>
        </p:spPr>
        <p:txBody>
          <a:bodyPr wrap="square">
            <a:spAutoFit/>
          </a:bodyPr>
          <a:lstStyle/>
          <a:p>
            <a:r>
              <a:rPr lang="en-US" sz="1350" dirty="0"/>
              <a:t>https://www.h-gac.com/clean-rivers-program/basin-highlights-summary-reports</a:t>
            </a:r>
          </a:p>
        </p:txBody>
      </p:sp>
      <p:pic>
        <p:nvPicPr>
          <p:cNvPr id="10" name="Picture 9"/>
          <p:cNvPicPr>
            <a:picLocks noChangeAspect="1"/>
          </p:cNvPicPr>
          <p:nvPr/>
        </p:nvPicPr>
        <p:blipFill>
          <a:blip r:embed="rId3"/>
          <a:stretch>
            <a:fillRect/>
          </a:stretch>
        </p:blipFill>
        <p:spPr>
          <a:xfrm>
            <a:off x="4093472" y="1885950"/>
            <a:ext cx="4875831" cy="3592958"/>
          </a:xfrm>
          <a:prstGeom prst="rect">
            <a:avLst/>
          </a:prstGeom>
          <a:ln w="12700">
            <a:solidFill>
              <a:schemeClr val="tx1"/>
            </a:solidFill>
          </a:ln>
        </p:spPr>
      </p:pic>
      <p:sp>
        <p:nvSpPr>
          <p:cNvPr id="8" name="TextBox 7"/>
          <p:cNvSpPr txBox="1"/>
          <p:nvPr/>
        </p:nvSpPr>
        <p:spPr>
          <a:xfrm>
            <a:off x="371475" y="1119273"/>
            <a:ext cx="8185639" cy="415498"/>
          </a:xfrm>
          <a:prstGeom prst="rect">
            <a:avLst/>
          </a:prstGeom>
          <a:noFill/>
        </p:spPr>
        <p:txBody>
          <a:bodyPr wrap="none" rtlCol="0">
            <a:spAutoFit/>
          </a:bodyPr>
          <a:lstStyle/>
          <a:p>
            <a:pPr marL="128588" lvl="1" indent="-128588">
              <a:buFont typeface="Arial" panose="020B0604020202020204" pitchFamily="34" charset="0"/>
              <a:buChar char="•"/>
            </a:pPr>
            <a:r>
              <a:rPr lang="en-US" sz="2100" dirty="0"/>
              <a:t>Houston-Galveston Area Council – Basin Highlights Report - 2020</a:t>
            </a:r>
          </a:p>
        </p:txBody>
      </p:sp>
      <p:sp>
        <p:nvSpPr>
          <p:cNvPr id="9" name="TextBox 8"/>
          <p:cNvSpPr txBox="1"/>
          <p:nvPr/>
        </p:nvSpPr>
        <p:spPr>
          <a:xfrm>
            <a:off x="382361" y="1639676"/>
            <a:ext cx="3740126" cy="4478149"/>
          </a:xfrm>
          <a:prstGeom prst="rect">
            <a:avLst/>
          </a:prstGeom>
          <a:noFill/>
        </p:spPr>
        <p:txBody>
          <a:bodyPr wrap="none" rtlCol="0">
            <a:spAutoFit/>
          </a:bodyPr>
          <a:lstStyle/>
          <a:p>
            <a:pPr marL="171450" lvl="2" indent="-171450">
              <a:lnSpc>
                <a:spcPct val="150000"/>
              </a:lnSpc>
              <a:buFont typeface="Arial" panose="020B0604020202020204" pitchFamily="34" charset="0"/>
              <a:buChar char="•"/>
            </a:pPr>
            <a:r>
              <a:rPr lang="en-US" sz="3200" dirty="0"/>
              <a:t>Nutrients</a:t>
            </a:r>
          </a:p>
          <a:p>
            <a:pPr marL="514350" lvl="3" indent="-171450">
              <a:lnSpc>
                <a:spcPct val="150000"/>
              </a:lnSpc>
              <a:buFont typeface="Arial" panose="020B0604020202020204" pitchFamily="34" charset="0"/>
              <a:buChar char="•"/>
            </a:pPr>
            <a:r>
              <a:rPr lang="en-US" dirty="0"/>
              <a:t>Phosphorus and Nitrogen</a:t>
            </a:r>
          </a:p>
          <a:p>
            <a:pPr marL="514350" lvl="3" indent="-171450">
              <a:lnSpc>
                <a:spcPct val="150000"/>
              </a:lnSpc>
              <a:buFont typeface="Arial" panose="020B0604020202020204" pitchFamily="34" charset="0"/>
              <a:buChar char="•"/>
            </a:pPr>
            <a:r>
              <a:rPr lang="en-US" dirty="0"/>
              <a:t>35% of stream miles impaired</a:t>
            </a:r>
          </a:p>
          <a:p>
            <a:pPr marL="514350" lvl="3" indent="-171450">
              <a:lnSpc>
                <a:spcPct val="150000"/>
              </a:lnSpc>
              <a:buFont typeface="Arial" panose="020B0604020202020204" pitchFamily="34" charset="0"/>
              <a:buChar char="•"/>
            </a:pPr>
            <a:r>
              <a:rPr lang="en-US" dirty="0"/>
              <a:t>Sources:</a:t>
            </a:r>
          </a:p>
          <a:p>
            <a:pPr marL="857250" lvl="4" indent="-171450">
              <a:lnSpc>
                <a:spcPct val="150000"/>
              </a:lnSpc>
              <a:buFont typeface="Arial" panose="020B0604020202020204" pitchFamily="34" charset="0"/>
              <a:buChar char="•"/>
            </a:pPr>
            <a:r>
              <a:rPr lang="en-US" dirty="0"/>
              <a:t>Fertilizer runoff </a:t>
            </a:r>
          </a:p>
          <a:p>
            <a:pPr marL="857250" lvl="4" indent="-171450">
              <a:lnSpc>
                <a:spcPct val="150000"/>
              </a:lnSpc>
              <a:buFont typeface="Arial" panose="020B0604020202020204" pitchFamily="34" charset="0"/>
              <a:buChar char="•"/>
            </a:pPr>
            <a:r>
              <a:rPr lang="en-US" dirty="0" err="1"/>
              <a:t>Stormwater</a:t>
            </a:r>
            <a:r>
              <a:rPr lang="en-US" dirty="0"/>
              <a:t> runoff</a:t>
            </a:r>
          </a:p>
          <a:p>
            <a:pPr marL="857250" lvl="4" indent="-171450">
              <a:lnSpc>
                <a:spcPct val="150000"/>
              </a:lnSpc>
              <a:buFont typeface="Arial" panose="020B0604020202020204" pitchFamily="34" charset="0"/>
              <a:buChar char="•"/>
            </a:pPr>
            <a:r>
              <a:rPr lang="en-US" dirty="0"/>
              <a:t>Animal manure</a:t>
            </a:r>
          </a:p>
          <a:p>
            <a:pPr marL="857250" lvl="4" indent="-171450">
              <a:lnSpc>
                <a:spcPct val="150000"/>
              </a:lnSpc>
              <a:buFont typeface="Arial" panose="020B0604020202020204" pitchFamily="34" charset="0"/>
              <a:buChar char="•"/>
            </a:pPr>
            <a:r>
              <a:rPr lang="en-US" dirty="0"/>
              <a:t>WWTF discharges</a:t>
            </a:r>
          </a:p>
          <a:p>
            <a:pPr marL="857250" lvl="4" indent="-171450">
              <a:lnSpc>
                <a:spcPct val="150000"/>
              </a:lnSpc>
              <a:buFont typeface="Arial" panose="020B0604020202020204" pitchFamily="34" charset="0"/>
              <a:buChar char="•"/>
            </a:pPr>
            <a:r>
              <a:rPr lang="en-US" dirty="0"/>
              <a:t>OSSF failures</a:t>
            </a:r>
          </a:p>
          <a:p>
            <a:endParaRPr lang="en-US" sz="2100" dirty="0"/>
          </a:p>
        </p:txBody>
      </p:sp>
      <p:sp>
        <p:nvSpPr>
          <p:cNvPr id="7" name="Title 1">
            <a:extLst>
              <a:ext uri="{FF2B5EF4-FFF2-40B4-BE49-F238E27FC236}">
                <a16:creationId xmlns:a16="http://schemas.microsoft.com/office/drawing/2014/main" id="{D724A7A3-494F-4CA5-B9FE-A44BB3BFC519}"/>
              </a:ext>
            </a:extLst>
          </p:cNvPr>
          <p:cNvSpPr txBox="1">
            <a:spLocks/>
          </p:cNvSpPr>
          <p:nvPr/>
        </p:nvSpPr>
        <p:spPr>
          <a:xfrm>
            <a:off x="457200" y="0"/>
            <a:ext cx="8229600" cy="101436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700"/>
              <a:t>Water Pollution</a:t>
            </a:r>
            <a:endParaRPr lang="en-US" sz="2700" dirty="0"/>
          </a:p>
        </p:txBody>
      </p:sp>
    </p:spTree>
    <p:extLst>
      <p:ext uri="{BB962C8B-B14F-4D97-AF65-F5344CB8AC3E}">
        <p14:creationId xmlns:p14="http://schemas.microsoft.com/office/powerpoint/2010/main" val="246594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104013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2626598404"/>
              </p:ext>
            </p:extLst>
          </p:nvPr>
        </p:nvGraphicFramePr>
        <p:xfrm>
          <a:off x="152400" y="762000"/>
          <a:ext cx="8991600" cy="609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161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6783" y="5982664"/>
            <a:ext cx="8401050" cy="300082"/>
          </a:xfrm>
          <a:prstGeom prst="rect">
            <a:avLst/>
          </a:prstGeom>
        </p:spPr>
        <p:txBody>
          <a:bodyPr wrap="square">
            <a:spAutoFit/>
          </a:bodyPr>
          <a:lstStyle/>
          <a:p>
            <a:r>
              <a:rPr lang="en-US" sz="1350" dirty="0"/>
              <a:t>https://www.h-gac.com/clean-rivers-program/basin-highlights-summary-reports</a:t>
            </a:r>
          </a:p>
        </p:txBody>
      </p:sp>
      <p:pic>
        <p:nvPicPr>
          <p:cNvPr id="5" name="Picture 4"/>
          <p:cNvPicPr>
            <a:picLocks noChangeAspect="1"/>
          </p:cNvPicPr>
          <p:nvPr/>
        </p:nvPicPr>
        <p:blipFill>
          <a:blip r:embed="rId3"/>
          <a:stretch>
            <a:fillRect/>
          </a:stretch>
        </p:blipFill>
        <p:spPr>
          <a:xfrm>
            <a:off x="4093472" y="1902745"/>
            <a:ext cx="4875831" cy="3640805"/>
          </a:xfrm>
          <a:prstGeom prst="rect">
            <a:avLst/>
          </a:prstGeom>
          <a:ln w="12700">
            <a:solidFill>
              <a:schemeClr val="tx1"/>
            </a:solidFill>
          </a:ln>
        </p:spPr>
      </p:pic>
      <p:sp>
        <p:nvSpPr>
          <p:cNvPr id="9" name="TextBox 8"/>
          <p:cNvSpPr txBox="1"/>
          <p:nvPr/>
        </p:nvSpPr>
        <p:spPr>
          <a:xfrm>
            <a:off x="55578" y="1935402"/>
            <a:ext cx="3841116" cy="4047262"/>
          </a:xfrm>
          <a:prstGeom prst="rect">
            <a:avLst/>
          </a:prstGeom>
          <a:noFill/>
        </p:spPr>
        <p:txBody>
          <a:bodyPr wrap="none" rtlCol="0">
            <a:spAutoFit/>
          </a:bodyPr>
          <a:lstStyle/>
          <a:p>
            <a:pPr marL="171450" lvl="2" indent="-171450">
              <a:buFont typeface="Arial" panose="020B0604020202020204" pitchFamily="34" charset="0"/>
              <a:buChar char="•"/>
            </a:pPr>
            <a:r>
              <a:rPr lang="en-US" sz="3600" dirty="0"/>
              <a:t>PCBs and Dioxin</a:t>
            </a:r>
          </a:p>
          <a:p>
            <a:pPr marL="514350" lvl="3" indent="-171450">
              <a:buFont typeface="Arial" panose="020B0604020202020204" pitchFamily="34" charset="0"/>
              <a:buChar char="•"/>
            </a:pPr>
            <a:r>
              <a:rPr lang="en-US" sz="2000" dirty="0"/>
              <a:t>Phosphorus and Nitrogen</a:t>
            </a:r>
          </a:p>
          <a:p>
            <a:pPr marL="514350" lvl="3" indent="-171450">
              <a:buFont typeface="Arial" panose="020B0604020202020204" pitchFamily="34" charset="0"/>
              <a:buChar char="•"/>
            </a:pPr>
            <a:r>
              <a:rPr lang="en-US" sz="2000" dirty="0"/>
              <a:t>6% of freshwater streams</a:t>
            </a:r>
          </a:p>
          <a:p>
            <a:pPr marL="514350" lvl="3" indent="-171450">
              <a:buFont typeface="Arial" panose="020B0604020202020204" pitchFamily="34" charset="0"/>
              <a:buChar char="•"/>
            </a:pPr>
            <a:r>
              <a:rPr lang="en-US" sz="2000" dirty="0"/>
              <a:t>60% of tidal streams</a:t>
            </a:r>
          </a:p>
          <a:p>
            <a:pPr marL="514350" lvl="3" indent="-171450">
              <a:buFont typeface="Arial" panose="020B0604020202020204" pitchFamily="34" charset="0"/>
              <a:buChar char="•"/>
            </a:pPr>
            <a:r>
              <a:rPr lang="en-US" sz="2000" dirty="0"/>
              <a:t>75% of Bays</a:t>
            </a:r>
          </a:p>
          <a:p>
            <a:pPr marL="514350" lvl="3" indent="-171450">
              <a:buFont typeface="Arial" panose="020B0604020202020204" pitchFamily="34" charset="0"/>
              <a:buChar char="•"/>
            </a:pPr>
            <a:r>
              <a:rPr lang="en-US" sz="2000" dirty="0"/>
              <a:t>Sources:</a:t>
            </a:r>
          </a:p>
          <a:p>
            <a:pPr marL="857250" lvl="4" indent="-171450">
              <a:buFont typeface="Arial" panose="020B0604020202020204" pitchFamily="34" charset="0"/>
              <a:buChar char="•"/>
            </a:pPr>
            <a:r>
              <a:rPr lang="en-US" sz="2000" dirty="0"/>
              <a:t>Fertilizer runoff </a:t>
            </a:r>
          </a:p>
          <a:p>
            <a:pPr marL="857250" lvl="4" indent="-171450">
              <a:buFont typeface="Arial" panose="020B0604020202020204" pitchFamily="34" charset="0"/>
              <a:buChar char="•"/>
            </a:pPr>
            <a:r>
              <a:rPr lang="en-US" sz="2000" dirty="0" err="1"/>
              <a:t>Stormwater</a:t>
            </a:r>
            <a:r>
              <a:rPr lang="en-US" sz="2000" dirty="0"/>
              <a:t> runoff</a:t>
            </a:r>
          </a:p>
          <a:p>
            <a:pPr marL="857250" lvl="4" indent="-171450">
              <a:buFont typeface="Arial" panose="020B0604020202020204" pitchFamily="34" charset="0"/>
              <a:buChar char="•"/>
            </a:pPr>
            <a:r>
              <a:rPr lang="en-US" sz="2000" dirty="0"/>
              <a:t>Animal manure</a:t>
            </a:r>
          </a:p>
          <a:p>
            <a:pPr marL="857250" lvl="4" indent="-171450">
              <a:buFont typeface="Arial" panose="020B0604020202020204" pitchFamily="34" charset="0"/>
              <a:buChar char="•"/>
            </a:pPr>
            <a:r>
              <a:rPr lang="en-US" sz="2000" dirty="0"/>
              <a:t>WWTF discharges</a:t>
            </a:r>
          </a:p>
          <a:p>
            <a:pPr marL="857250" lvl="4" indent="-171450">
              <a:buFont typeface="Arial" panose="020B0604020202020204" pitchFamily="34" charset="0"/>
              <a:buChar char="•"/>
            </a:pPr>
            <a:r>
              <a:rPr lang="en-US" sz="2000" dirty="0"/>
              <a:t>OSSF failures</a:t>
            </a:r>
          </a:p>
          <a:p>
            <a:endParaRPr lang="en-US" sz="2100" dirty="0"/>
          </a:p>
        </p:txBody>
      </p:sp>
      <p:sp>
        <p:nvSpPr>
          <p:cNvPr id="11" name="TextBox 10"/>
          <p:cNvSpPr txBox="1"/>
          <p:nvPr/>
        </p:nvSpPr>
        <p:spPr>
          <a:xfrm>
            <a:off x="349704" y="1177536"/>
            <a:ext cx="8185639" cy="415498"/>
          </a:xfrm>
          <a:prstGeom prst="rect">
            <a:avLst/>
          </a:prstGeom>
          <a:noFill/>
        </p:spPr>
        <p:txBody>
          <a:bodyPr wrap="none" rtlCol="0">
            <a:spAutoFit/>
          </a:bodyPr>
          <a:lstStyle/>
          <a:p>
            <a:pPr marL="128588" lvl="1" indent="-128588">
              <a:buFont typeface="Arial" panose="020B0604020202020204" pitchFamily="34" charset="0"/>
              <a:buChar char="•"/>
            </a:pPr>
            <a:r>
              <a:rPr lang="en-US" sz="2100" dirty="0"/>
              <a:t>Houston-Galveston Area Council – Basin Highlights Report - 2020</a:t>
            </a:r>
          </a:p>
        </p:txBody>
      </p:sp>
      <p:sp>
        <p:nvSpPr>
          <p:cNvPr id="7" name="Title 1">
            <a:extLst>
              <a:ext uri="{FF2B5EF4-FFF2-40B4-BE49-F238E27FC236}">
                <a16:creationId xmlns:a16="http://schemas.microsoft.com/office/drawing/2014/main" id="{AB5755BD-525C-4765-B760-582796CDE406}"/>
              </a:ext>
            </a:extLst>
          </p:cNvPr>
          <p:cNvSpPr txBox="1">
            <a:spLocks/>
          </p:cNvSpPr>
          <p:nvPr/>
        </p:nvSpPr>
        <p:spPr>
          <a:xfrm>
            <a:off x="457200" y="0"/>
            <a:ext cx="8229600" cy="101436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700"/>
              <a:t>Water Pollution</a:t>
            </a:r>
            <a:endParaRPr lang="en-US" sz="2700" dirty="0"/>
          </a:p>
        </p:txBody>
      </p:sp>
    </p:spTree>
    <p:extLst>
      <p:ext uri="{BB962C8B-B14F-4D97-AF65-F5344CB8AC3E}">
        <p14:creationId xmlns:p14="http://schemas.microsoft.com/office/powerpoint/2010/main" val="2680187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Biological</a:t>
            </a:r>
          </a:p>
        </p:txBody>
      </p:sp>
      <p:sp>
        <p:nvSpPr>
          <p:cNvPr id="3" name="Content Placeholder 2"/>
          <p:cNvSpPr>
            <a:spLocks noGrp="1"/>
          </p:cNvSpPr>
          <p:nvPr>
            <p:ph idx="1"/>
          </p:nvPr>
        </p:nvSpPr>
        <p:spPr>
          <a:xfrm>
            <a:off x="457200" y="1524000"/>
            <a:ext cx="8458200" cy="4602163"/>
          </a:xfrm>
        </p:spPr>
        <p:txBody>
          <a:bodyPr/>
          <a:lstStyle/>
          <a:p>
            <a:r>
              <a:rPr lang="en-US" dirty="0"/>
              <a:t>Index of Biotic Integrity</a:t>
            </a:r>
          </a:p>
          <a:p>
            <a:pPr lvl="1"/>
            <a:r>
              <a:rPr lang="en-US" b="1" dirty="0">
                <a:solidFill>
                  <a:srgbClr val="E69318"/>
                </a:solidFill>
              </a:rPr>
              <a:t>Sensitive</a:t>
            </a:r>
            <a:r>
              <a:rPr lang="en-US" dirty="0"/>
              <a:t>—Intolerant to poor stream conditions. </a:t>
            </a:r>
          </a:p>
          <a:p>
            <a:pPr lvl="1"/>
            <a:r>
              <a:rPr lang="en-US" b="1" dirty="0">
                <a:solidFill>
                  <a:schemeClr val="tx2"/>
                </a:solidFill>
              </a:rPr>
              <a:t>Intermediate</a:t>
            </a:r>
            <a:r>
              <a:rPr lang="en-US" dirty="0"/>
              <a:t>—Moderately tolerant to degraded habitat and water quality. </a:t>
            </a:r>
          </a:p>
          <a:p>
            <a:pPr lvl="1"/>
            <a:r>
              <a:rPr lang="en-US" b="1" dirty="0">
                <a:solidFill>
                  <a:schemeClr val="accent2">
                    <a:lumMod val="75000"/>
                  </a:schemeClr>
                </a:solidFill>
              </a:rPr>
              <a:t>Tolerant</a:t>
            </a:r>
            <a:r>
              <a:rPr lang="en-US" dirty="0"/>
              <a:t>—Most tolerant to degraded habitat and water quality. </a:t>
            </a:r>
          </a:p>
        </p:txBody>
      </p:sp>
      <p:graphicFrame>
        <p:nvGraphicFramePr>
          <p:cNvPr id="13" name="Chart 12"/>
          <p:cNvGraphicFramePr/>
          <p:nvPr>
            <p:extLst>
              <p:ext uri="{D42A27DB-BD31-4B8C-83A1-F6EECF244321}">
                <p14:modId xmlns:p14="http://schemas.microsoft.com/office/powerpoint/2010/main" val="660212112"/>
              </p:ext>
            </p:extLst>
          </p:nvPr>
        </p:nvGraphicFramePr>
        <p:xfrm>
          <a:off x="914400" y="3505200"/>
          <a:ext cx="7239000" cy="314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extLst>
              <p:ext uri="{D42A27DB-BD31-4B8C-83A1-F6EECF244321}">
                <p14:modId xmlns:p14="http://schemas.microsoft.com/office/powerpoint/2010/main" val="1328612697"/>
              </p:ext>
            </p:extLst>
          </p:nvPr>
        </p:nvGraphicFramePr>
        <p:xfrm>
          <a:off x="1295400" y="3454400"/>
          <a:ext cx="6477000" cy="325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3145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Healthy Stream</a:t>
            </a:r>
          </a:p>
        </p:txBody>
      </p:sp>
      <p:sp>
        <p:nvSpPr>
          <p:cNvPr id="7" name="Text Placeholder 6"/>
          <p:cNvSpPr>
            <a:spLocks noGrp="1"/>
          </p:cNvSpPr>
          <p:nvPr>
            <p:ph type="body" idx="1"/>
          </p:nvPr>
        </p:nvSpPr>
        <p:spPr/>
        <p:txBody>
          <a:bodyPr/>
          <a:lstStyle/>
          <a:p>
            <a:r>
              <a:rPr lang="en-US" sz="2800" b="1" dirty="0"/>
              <a:t>Characteristics</a:t>
            </a:r>
          </a:p>
        </p:txBody>
      </p:sp>
      <p:sp>
        <p:nvSpPr>
          <p:cNvPr id="8" name="Text Placeholder 7"/>
          <p:cNvSpPr>
            <a:spLocks noGrp="1"/>
          </p:cNvSpPr>
          <p:nvPr>
            <p:ph type="body" sz="quarter" idx="3"/>
          </p:nvPr>
        </p:nvSpPr>
        <p:spPr/>
        <p:txBody>
          <a:bodyPr/>
          <a:lstStyle/>
          <a:p>
            <a:r>
              <a:rPr lang="en-US" sz="2800" b="1" dirty="0"/>
              <a:t>Effects</a:t>
            </a:r>
            <a:endParaRPr lang="en-US" b="1" dirty="0"/>
          </a:p>
        </p:txBody>
      </p:sp>
      <p:sp>
        <p:nvSpPr>
          <p:cNvPr id="3" name="Content Placeholder 2"/>
          <p:cNvSpPr>
            <a:spLocks noGrp="1"/>
          </p:cNvSpPr>
          <p:nvPr>
            <p:ph sz="quarter" idx="13"/>
          </p:nvPr>
        </p:nvSpPr>
        <p:spPr/>
        <p:txBody>
          <a:bodyPr/>
          <a:lstStyle/>
          <a:p>
            <a:r>
              <a:rPr lang="en-US" dirty="0"/>
              <a:t>Meandering pattern</a:t>
            </a:r>
          </a:p>
          <a:p>
            <a:r>
              <a:rPr lang="en-US" dirty="0"/>
              <a:t>Habitat diversity</a:t>
            </a:r>
          </a:p>
          <a:p>
            <a:r>
              <a:rPr lang="en-US" dirty="0"/>
              <a:t>Intact riparian zone</a:t>
            </a:r>
          </a:p>
        </p:txBody>
      </p:sp>
      <p:sp>
        <p:nvSpPr>
          <p:cNvPr id="9" name="Content Placeholder 8"/>
          <p:cNvSpPr>
            <a:spLocks noGrp="1"/>
          </p:cNvSpPr>
          <p:nvPr>
            <p:ph sz="quarter" idx="14"/>
          </p:nvPr>
        </p:nvSpPr>
        <p:spPr/>
        <p:txBody>
          <a:bodyPr/>
          <a:lstStyle/>
          <a:p>
            <a:r>
              <a:rPr lang="en-US" dirty="0"/>
              <a:t>Natural deposition and erosion</a:t>
            </a:r>
          </a:p>
          <a:p>
            <a:r>
              <a:rPr lang="en-US" dirty="0"/>
              <a:t>Species diversity</a:t>
            </a:r>
          </a:p>
          <a:p>
            <a:r>
              <a:rPr lang="en-US" dirty="0"/>
              <a:t>Stream shading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477648"/>
            <a:ext cx="2819400" cy="2109263"/>
          </a:xfrm>
          <a:prstGeom prst="rect">
            <a:avLst/>
          </a:prstGeom>
          <a:ln w="127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5105400"/>
            <a:ext cx="5542893" cy="1481511"/>
          </a:xfrm>
          <a:prstGeom prst="rect">
            <a:avLst/>
          </a:prstGeom>
          <a:ln w="12700">
            <a:solidFill>
              <a:schemeClr val="accent1"/>
            </a:solidFill>
          </a:ln>
        </p:spPr>
      </p:pic>
    </p:spTree>
    <p:extLst>
      <p:ext uri="{BB962C8B-B14F-4D97-AF65-F5344CB8AC3E}">
        <p14:creationId xmlns:p14="http://schemas.microsoft.com/office/powerpoint/2010/main" val="14192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Degraded Stream</a:t>
            </a:r>
          </a:p>
        </p:txBody>
      </p:sp>
      <p:sp>
        <p:nvSpPr>
          <p:cNvPr id="7" name="Text Placeholder 6"/>
          <p:cNvSpPr>
            <a:spLocks noGrp="1"/>
          </p:cNvSpPr>
          <p:nvPr>
            <p:ph type="body" idx="1"/>
          </p:nvPr>
        </p:nvSpPr>
        <p:spPr/>
        <p:txBody>
          <a:bodyPr/>
          <a:lstStyle/>
          <a:p>
            <a:r>
              <a:rPr lang="en-US" sz="2800" b="1" dirty="0"/>
              <a:t>Characteristics</a:t>
            </a:r>
          </a:p>
        </p:txBody>
      </p:sp>
      <p:sp>
        <p:nvSpPr>
          <p:cNvPr id="8" name="Text Placeholder 7"/>
          <p:cNvSpPr>
            <a:spLocks noGrp="1"/>
          </p:cNvSpPr>
          <p:nvPr>
            <p:ph type="body" sz="quarter" idx="3"/>
          </p:nvPr>
        </p:nvSpPr>
        <p:spPr/>
        <p:txBody>
          <a:bodyPr/>
          <a:lstStyle/>
          <a:p>
            <a:r>
              <a:rPr lang="en-US" sz="2800" b="1" dirty="0"/>
              <a:t>Effects</a:t>
            </a:r>
            <a:endParaRPr lang="en-US" b="1" dirty="0"/>
          </a:p>
        </p:txBody>
      </p:sp>
      <p:sp>
        <p:nvSpPr>
          <p:cNvPr id="3" name="Content Placeholder 2"/>
          <p:cNvSpPr>
            <a:spLocks noGrp="1"/>
          </p:cNvSpPr>
          <p:nvPr>
            <p:ph sz="quarter" idx="13"/>
          </p:nvPr>
        </p:nvSpPr>
        <p:spPr/>
        <p:txBody>
          <a:bodyPr/>
          <a:lstStyle/>
          <a:p>
            <a:r>
              <a:rPr lang="en-US" dirty="0"/>
              <a:t>Channelization</a:t>
            </a:r>
          </a:p>
          <a:p>
            <a:r>
              <a:rPr lang="en-US" dirty="0"/>
              <a:t>Artificial substrate</a:t>
            </a:r>
          </a:p>
          <a:p>
            <a:r>
              <a:rPr lang="en-US" dirty="0"/>
              <a:t>Lack riparian</a:t>
            </a:r>
          </a:p>
        </p:txBody>
      </p:sp>
      <p:sp>
        <p:nvSpPr>
          <p:cNvPr id="9" name="Content Placeholder 8"/>
          <p:cNvSpPr>
            <a:spLocks noGrp="1"/>
          </p:cNvSpPr>
          <p:nvPr>
            <p:ph sz="quarter" idx="14"/>
          </p:nvPr>
        </p:nvSpPr>
        <p:spPr/>
        <p:txBody>
          <a:bodyPr/>
          <a:lstStyle/>
          <a:p>
            <a:r>
              <a:rPr lang="en-US" dirty="0"/>
              <a:t>Scouring / Erosion</a:t>
            </a:r>
          </a:p>
          <a:p>
            <a:r>
              <a:rPr lang="en-US" dirty="0"/>
              <a:t>Lower diversity</a:t>
            </a:r>
          </a:p>
          <a:p>
            <a:r>
              <a:rPr lang="en-US" dirty="0"/>
              <a:t>Higher water temperature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10" y="4343400"/>
            <a:ext cx="3048000" cy="2286000"/>
          </a:xfrm>
          <a:prstGeom prst="rect">
            <a:avLst/>
          </a:prstGeom>
          <a:ln w="12700">
            <a:solidFill>
              <a:schemeClr val="accent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277" y="4114800"/>
            <a:ext cx="1883523" cy="2514600"/>
          </a:xfrm>
          <a:prstGeom prst="rect">
            <a:avLst/>
          </a:prstGeom>
          <a:ln w="12700">
            <a:solidFill>
              <a:schemeClr val="accent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9546" y="4266915"/>
            <a:ext cx="2748661" cy="2362485"/>
          </a:xfrm>
          <a:prstGeom prst="rect">
            <a:avLst/>
          </a:prstGeom>
          <a:ln w="12700">
            <a:solidFill>
              <a:schemeClr val="accent1"/>
            </a:solidFill>
          </a:ln>
        </p:spPr>
      </p:pic>
    </p:spTree>
    <p:extLst>
      <p:ext uri="{BB962C8B-B14F-4D97-AF65-F5344CB8AC3E}">
        <p14:creationId xmlns:p14="http://schemas.microsoft.com/office/powerpoint/2010/main" val="3612314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lstStyle/>
          <a:p>
            <a:r>
              <a:rPr lang="en-US" dirty="0"/>
              <a:t>Coastal Zone</a:t>
            </a:r>
          </a:p>
        </p:txBody>
      </p:sp>
      <p:graphicFrame>
        <p:nvGraphicFramePr>
          <p:cNvPr id="5" name="Diagram 4"/>
          <p:cNvGraphicFramePr/>
          <p:nvPr>
            <p:extLst>
              <p:ext uri="{D42A27DB-BD31-4B8C-83A1-F6EECF244321}">
                <p14:modId xmlns:p14="http://schemas.microsoft.com/office/powerpoint/2010/main" val="1381202324"/>
              </p:ext>
            </p:extLst>
          </p:nvPr>
        </p:nvGraphicFramePr>
        <p:xfrm>
          <a:off x="762000" y="3073400"/>
          <a:ext cx="76200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p:cNvSpPr>
            <a:spLocks noGrp="1"/>
          </p:cNvSpPr>
          <p:nvPr>
            <p:ph idx="1"/>
          </p:nvPr>
        </p:nvSpPr>
        <p:spPr>
          <a:xfrm>
            <a:off x="3124200" y="1219200"/>
            <a:ext cx="4724400" cy="4906963"/>
          </a:xfrm>
        </p:spPr>
        <p:txBody>
          <a:bodyPr/>
          <a:lstStyle/>
          <a:p>
            <a:endParaRPr lang="en-US" dirty="0"/>
          </a:p>
          <a:p>
            <a:endParaRPr lang="en-US" dirty="0"/>
          </a:p>
          <a:p>
            <a:r>
              <a:rPr lang="en-US" sz="2800" dirty="0"/>
              <a:t>Bays</a:t>
            </a:r>
          </a:p>
          <a:p>
            <a:r>
              <a:rPr lang="en-US" sz="2800" dirty="0"/>
              <a:t>Estuaries</a:t>
            </a:r>
          </a:p>
          <a:p>
            <a:r>
              <a:rPr lang="en-US" sz="2800" dirty="0"/>
              <a:t>Tidal creeks</a:t>
            </a:r>
          </a:p>
          <a:p>
            <a:endParaRPr lang="en-US"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7400" y="1610427"/>
            <a:ext cx="2961000" cy="1974000"/>
          </a:xfrm>
          <a:prstGeom prst="rect">
            <a:avLst/>
          </a:prstGeom>
          <a:ln w="12700">
            <a:solidFill>
              <a:schemeClr val="accent1"/>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123" y="1371600"/>
            <a:ext cx="2494478" cy="3124200"/>
          </a:xfrm>
          <a:prstGeom prst="rect">
            <a:avLst/>
          </a:prstGeom>
          <a:ln w="12700">
            <a:solidFill>
              <a:schemeClr val="accent1"/>
            </a:solidFill>
          </a:ln>
        </p:spPr>
      </p:pic>
    </p:spTree>
    <p:extLst>
      <p:ext uri="{BB962C8B-B14F-4D97-AF65-F5344CB8AC3E}">
        <p14:creationId xmlns:p14="http://schemas.microsoft.com/office/powerpoint/2010/main" val="308352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Salt Wedge</a:t>
            </a:r>
          </a:p>
        </p:txBody>
      </p:sp>
      <p:sp>
        <p:nvSpPr>
          <p:cNvPr id="3" name="Content Placeholder 2"/>
          <p:cNvSpPr>
            <a:spLocks noGrp="1"/>
          </p:cNvSpPr>
          <p:nvPr>
            <p:ph idx="1"/>
          </p:nvPr>
        </p:nvSpPr>
        <p:spPr/>
        <p:txBody>
          <a:bodyPr/>
          <a:lstStyle/>
          <a:p>
            <a:r>
              <a:rPr lang="en-US" dirty="0"/>
              <a:t>Composition – saltwater/freshwater interface</a:t>
            </a:r>
          </a:p>
          <a:p>
            <a:r>
              <a:rPr lang="en-US" dirty="0"/>
              <a:t>Effects </a:t>
            </a:r>
          </a:p>
          <a:p>
            <a:pPr lvl="1"/>
            <a:r>
              <a:rPr lang="en-US" sz="2400" dirty="0"/>
              <a:t>Halocline</a:t>
            </a:r>
          </a:p>
          <a:p>
            <a:pPr lvl="1"/>
            <a:r>
              <a:rPr lang="en-US" sz="2400" dirty="0"/>
              <a:t>Increased Sedimentation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80" r="1896" b="6938"/>
          <a:stretch/>
        </p:blipFill>
        <p:spPr>
          <a:xfrm>
            <a:off x="4128176" y="3783804"/>
            <a:ext cx="4634824" cy="2438401"/>
          </a:xfrm>
          <a:prstGeom prst="rect">
            <a:avLst/>
          </a:prstGeom>
          <a:ln w="12700">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650455"/>
            <a:ext cx="3429000" cy="2571750"/>
          </a:xfrm>
          <a:prstGeom prst="rect">
            <a:avLst/>
          </a:prstGeom>
          <a:ln w="12700">
            <a:solidFill>
              <a:schemeClr val="accent1"/>
            </a:solidFill>
          </a:ln>
        </p:spPr>
      </p:pic>
    </p:spTree>
    <p:extLst>
      <p:ext uri="{BB962C8B-B14F-4D97-AF65-F5344CB8AC3E}">
        <p14:creationId xmlns:p14="http://schemas.microsoft.com/office/powerpoint/2010/main" val="3568904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dirty="0"/>
              <a:t>Water Quantity</a:t>
            </a:r>
          </a:p>
        </p:txBody>
      </p:sp>
      <p:sp>
        <p:nvSpPr>
          <p:cNvPr id="3" name="Content Placeholder 2"/>
          <p:cNvSpPr>
            <a:spLocks noGrp="1"/>
          </p:cNvSpPr>
          <p:nvPr>
            <p:ph idx="1"/>
          </p:nvPr>
        </p:nvSpPr>
        <p:spPr/>
        <p:txBody>
          <a:bodyPr/>
          <a:lstStyle/>
          <a:p>
            <a:pPr marL="0" indent="0">
              <a:buNone/>
            </a:pPr>
            <a:r>
              <a:rPr lang="en-US" sz="2800" b="1" dirty="0"/>
              <a:t>Water Rights</a:t>
            </a:r>
          </a:p>
          <a:p>
            <a:r>
              <a:rPr lang="en-US" dirty="0"/>
              <a:t>“a right acquired under the laws of Texas to impound, divert or use state water.”</a:t>
            </a:r>
          </a:p>
          <a:p>
            <a:r>
              <a:rPr lang="en-US" dirty="0"/>
              <a:t>Permitted resources managed by TCEQ</a:t>
            </a:r>
          </a:p>
          <a:p>
            <a:endParaRPr lang="en-US" dirty="0"/>
          </a:p>
          <a:p>
            <a:r>
              <a:rPr lang="en-US" dirty="0"/>
              <a:t>Senate Bill 2 – Texas Instream Flows Program</a:t>
            </a:r>
          </a:p>
          <a:p>
            <a:r>
              <a:rPr lang="en-US" dirty="0"/>
              <a:t>Senate Bill 3 – Environmental Flows Process</a:t>
            </a:r>
          </a:p>
        </p:txBody>
      </p:sp>
    </p:spTree>
    <p:extLst>
      <p:ext uri="{BB962C8B-B14F-4D97-AF65-F5344CB8AC3E}">
        <p14:creationId xmlns:p14="http://schemas.microsoft.com/office/powerpoint/2010/main" val="849602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A65B-6D84-4056-A132-50AB3F89A6DD}"/>
              </a:ext>
            </a:extLst>
          </p:cNvPr>
          <p:cNvSpPr>
            <a:spLocks noGrp="1"/>
          </p:cNvSpPr>
          <p:nvPr>
            <p:ph type="title"/>
          </p:nvPr>
        </p:nvSpPr>
        <p:spPr>
          <a:xfrm>
            <a:off x="457200" y="0"/>
            <a:ext cx="8229600" cy="914400"/>
          </a:xfrm>
        </p:spPr>
        <p:txBody>
          <a:bodyPr/>
          <a:lstStyle/>
          <a:p>
            <a:r>
              <a:rPr lang="en-US" sz="4400" dirty="0"/>
              <a:t>Texas Instream Flows Program</a:t>
            </a:r>
          </a:p>
        </p:txBody>
      </p:sp>
      <p:pic>
        <p:nvPicPr>
          <p:cNvPr id="1026" name="Picture 2" descr="tifp_map_med.jpg (768×768)">
            <a:extLst>
              <a:ext uri="{FF2B5EF4-FFF2-40B4-BE49-F238E27FC236}">
                <a16:creationId xmlns:a16="http://schemas.microsoft.com/office/drawing/2014/main" id="{ACB3B700-59AC-4BA8-B52F-3588B353BD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75493" y="1164885"/>
            <a:ext cx="5083515" cy="5083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ur Steps same information as text.">
            <a:extLst>
              <a:ext uri="{FF2B5EF4-FFF2-40B4-BE49-F238E27FC236}">
                <a16:creationId xmlns:a16="http://schemas.microsoft.com/office/drawing/2014/main" id="{0D386C07-CD8B-4FBB-B197-667B9BAFB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14400"/>
            <a:ext cx="2085975"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57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A65B-6D84-4056-A132-50AB3F89A6DD}"/>
              </a:ext>
            </a:extLst>
          </p:cNvPr>
          <p:cNvSpPr>
            <a:spLocks noGrp="1"/>
          </p:cNvSpPr>
          <p:nvPr>
            <p:ph type="title"/>
          </p:nvPr>
        </p:nvSpPr>
        <p:spPr>
          <a:xfrm>
            <a:off x="457200" y="0"/>
            <a:ext cx="8229600" cy="1295400"/>
          </a:xfrm>
        </p:spPr>
        <p:txBody>
          <a:bodyPr/>
          <a:lstStyle/>
          <a:p>
            <a:r>
              <a:rPr lang="en-US" sz="4400" dirty="0"/>
              <a:t>Environmental Flows Process</a:t>
            </a:r>
          </a:p>
        </p:txBody>
      </p:sp>
      <p:pic>
        <p:nvPicPr>
          <p:cNvPr id="4" name="Picture 3">
            <a:extLst>
              <a:ext uri="{FF2B5EF4-FFF2-40B4-BE49-F238E27FC236}">
                <a16:creationId xmlns:a16="http://schemas.microsoft.com/office/drawing/2014/main" id="{7706EFE6-08BA-4659-A3B5-902D854344BC}"/>
              </a:ext>
            </a:extLst>
          </p:cNvPr>
          <p:cNvPicPr>
            <a:picLocks noChangeAspect="1"/>
          </p:cNvPicPr>
          <p:nvPr/>
        </p:nvPicPr>
        <p:blipFill>
          <a:blip r:embed="rId3"/>
          <a:stretch>
            <a:fillRect/>
          </a:stretch>
        </p:blipFill>
        <p:spPr>
          <a:xfrm>
            <a:off x="934858" y="1600200"/>
            <a:ext cx="7274284" cy="4678363"/>
          </a:xfrm>
          <a:prstGeom prst="rect">
            <a:avLst/>
          </a:prstGeom>
        </p:spPr>
      </p:pic>
    </p:spTree>
    <p:extLst>
      <p:ext uri="{BB962C8B-B14F-4D97-AF65-F5344CB8AC3E}">
        <p14:creationId xmlns:p14="http://schemas.microsoft.com/office/powerpoint/2010/main" val="271179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975" y="857250"/>
            <a:ext cx="9144000" cy="466344"/>
          </a:xfrm>
          <a:prstGeom prst="rect">
            <a:avLst/>
          </a:prstGeom>
          <a:solidFill>
            <a:srgbClr val="D27324"/>
          </a:solidFill>
          <a:ln w="9525">
            <a:noFill/>
            <a:miter lim="800000"/>
            <a:headEnd/>
            <a:tailEnd/>
          </a:ln>
          <a:effec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1600">
                <a:solidFill>
                  <a:srgbClr val="FFFFFF"/>
                </a:solidFill>
                <a:latin typeface="Arial" charset="0"/>
              </a:defRPr>
            </a:lvl2pPr>
            <a:lvl3pPr algn="l" rtl="0" fontAlgn="base">
              <a:spcBef>
                <a:spcPct val="0"/>
              </a:spcBef>
              <a:spcAft>
                <a:spcPct val="0"/>
              </a:spcAft>
              <a:defRPr sz="1600">
                <a:solidFill>
                  <a:srgbClr val="FFFFFF"/>
                </a:solidFill>
                <a:latin typeface="Arial" charset="0"/>
              </a:defRPr>
            </a:lvl3pPr>
            <a:lvl4pPr algn="l" rtl="0" fontAlgn="base">
              <a:spcBef>
                <a:spcPct val="0"/>
              </a:spcBef>
              <a:spcAft>
                <a:spcPct val="0"/>
              </a:spcAft>
              <a:defRPr sz="1600">
                <a:solidFill>
                  <a:srgbClr val="FFFFFF"/>
                </a:solidFill>
                <a:latin typeface="Arial" charset="0"/>
              </a:defRPr>
            </a:lvl4pPr>
            <a:lvl5pPr algn="l" rtl="0" fontAlgn="base">
              <a:spcBef>
                <a:spcPct val="0"/>
              </a:spcBef>
              <a:spcAft>
                <a:spcPct val="0"/>
              </a:spcAft>
              <a:defRPr sz="1600">
                <a:solidFill>
                  <a:srgbClr val="FFFFFF"/>
                </a:solidFill>
                <a:latin typeface="Arial" charset="0"/>
              </a:defRPr>
            </a:lvl5pPr>
            <a:lvl6pPr marL="457200" algn="l" rtl="0" fontAlgn="base">
              <a:spcBef>
                <a:spcPct val="0"/>
              </a:spcBef>
              <a:spcAft>
                <a:spcPct val="0"/>
              </a:spcAft>
              <a:defRPr sz="1600">
                <a:solidFill>
                  <a:srgbClr val="FFFFFF"/>
                </a:solidFill>
                <a:latin typeface="Arial" charset="0"/>
              </a:defRPr>
            </a:lvl6pPr>
            <a:lvl7pPr marL="914400" algn="l" rtl="0" fontAlgn="base">
              <a:spcBef>
                <a:spcPct val="0"/>
              </a:spcBef>
              <a:spcAft>
                <a:spcPct val="0"/>
              </a:spcAft>
              <a:defRPr sz="1600">
                <a:solidFill>
                  <a:srgbClr val="FFFFFF"/>
                </a:solidFill>
                <a:latin typeface="Arial" charset="0"/>
              </a:defRPr>
            </a:lvl7pPr>
            <a:lvl8pPr marL="1371600" algn="l" rtl="0" fontAlgn="base">
              <a:spcBef>
                <a:spcPct val="0"/>
              </a:spcBef>
              <a:spcAft>
                <a:spcPct val="0"/>
              </a:spcAft>
              <a:defRPr sz="1600">
                <a:solidFill>
                  <a:srgbClr val="FFFFFF"/>
                </a:solidFill>
                <a:latin typeface="Arial" charset="0"/>
              </a:defRPr>
            </a:lvl8pPr>
            <a:lvl9pPr marL="1828800" algn="l" rtl="0" fontAlgn="base">
              <a:spcBef>
                <a:spcPct val="0"/>
              </a:spcBef>
              <a:spcAft>
                <a:spcPct val="0"/>
              </a:spcAft>
              <a:defRPr sz="1600">
                <a:solidFill>
                  <a:srgbClr val="FFFFFF"/>
                </a:solidFill>
                <a:latin typeface="Arial" charset="0"/>
              </a:defRPr>
            </a:lvl9pPr>
          </a:lstStyle>
          <a:p>
            <a:pPr eaLnBrk="1" hangingPunct="1"/>
            <a:r>
              <a:rPr lang="en-US" sz="2700" kern="0" dirty="0"/>
              <a:t>Habitat Loss and Habitat Preservation</a:t>
            </a:r>
          </a:p>
        </p:txBody>
      </p:sp>
      <p:pic>
        <p:nvPicPr>
          <p:cNvPr id="1026" name="Picture 2" descr="http://www.loe.org/content/2014-09-19/LANDLOSS--beforeafter.png"/>
          <p:cNvPicPr>
            <a:picLocks noChangeAspect="1" noChangeArrowheads="1"/>
          </p:cNvPicPr>
          <p:nvPr/>
        </p:nvPicPr>
        <p:blipFill rotWithShape="1">
          <a:blip r:embed="rId3">
            <a:extLst>
              <a:ext uri="{28A0092B-C50C-407E-A947-70E740481C1C}">
                <a14:useLocalDpi xmlns:a14="http://schemas.microsoft.com/office/drawing/2010/main" val="0"/>
              </a:ext>
            </a:extLst>
          </a:blip>
          <a:srcRect b="50565"/>
          <a:stretch/>
        </p:blipFill>
        <p:spPr bwMode="auto">
          <a:xfrm>
            <a:off x="1028700" y="1401948"/>
            <a:ext cx="7086600" cy="454165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http://www.loe.org/content/2014-09-19/LANDLOSS--beforeafter.png"/>
          <p:cNvPicPr>
            <a:picLocks noChangeAspect="1" noChangeArrowheads="1"/>
          </p:cNvPicPr>
          <p:nvPr/>
        </p:nvPicPr>
        <p:blipFill rotWithShape="1">
          <a:blip r:embed="rId3">
            <a:extLst>
              <a:ext uri="{28A0092B-C50C-407E-A947-70E740481C1C}">
                <a14:useLocalDpi xmlns:a14="http://schemas.microsoft.com/office/drawing/2010/main" val="0"/>
              </a:ext>
            </a:extLst>
          </a:blip>
          <a:srcRect t="50708"/>
          <a:stretch/>
        </p:blipFill>
        <p:spPr bwMode="auto">
          <a:xfrm>
            <a:off x="1008108" y="1401948"/>
            <a:ext cx="7107192" cy="454165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0" y="5357662"/>
            <a:ext cx="2434000" cy="461665"/>
          </a:xfrm>
          <a:prstGeom prst="rect">
            <a:avLst/>
          </a:prstGeom>
          <a:noFill/>
        </p:spPr>
        <p:txBody>
          <a:bodyPr wrap="none" rtlCol="0">
            <a:spAutoFit/>
          </a:bodyPr>
          <a:lstStyle/>
          <a:p>
            <a:r>
              <a:rPr lang="en-US" sz="1200" dirty="0">
                <a:solidFill>
                  <a:schemeClr val="bg1">
                    <a:lumMod val="50000"/>
                  </a:schemeClr>
                </a:solidFill>
              </a:rPr>
              <a:t>Image source: </a:t>
            </a:r>
          </a:p>
          <a:p>
            <a:r>
              <a:rPr lang="en-US" sz="1200" dirty="0">
                <a:solidFill>
                  <a:schemeClr val="bg1">
                    <a:lumMod val="50000"/>
                  </a:schemeClr>
                </a:solidFill>
              </a:rPr>
              <a:t>Living on Earth – Adam </a:t>
            </a:r>
            <a:r>
              <a:rPr lang="en-US" sz="1200" dirty="0" err="1">
                <a:solidFill>
                  <a:schemeClr val="bg1">
                    <a:lumMod val="50000"/>
                  </a:schemeClr>
                </a:solidFill>
              </a:rPr>
              <a:t>Wernick</a:t>
            </a:r>
            <a:endParaRPr lang="en-US" sz="1200" dirty="0">
              <a:solidFill>
                <a:schemeClr val="bg1">
                  <a:lumMod val="50000"/>
                </a:schemeClr>
              </a:solidFill>
            </a:endParaRPr>
          </a:p>
        </p:txBody>
      </p:sp>
    </p:spTree>
    <p:extLst>
      <p:ext uri="{BB962C8B-B14F-4D97-AF65-F5344CB8AC3E}">
        <p14:creationId xmlns:p14="http://schemas.microsoft.com/office/powerpoint/2010/main" val="24426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142999"/>
          </a:xfrm>
        </p:spPr>
        <p:txBody>
          <a:bodyPr/>
          <a:lstStyle/>
          <a:p>
            <a:r>
              <a:rPr lang="en-US" dirty="0"/>
              <a:t>Basics of Water</a:t>
            </a:r>
          </a:p>
        </p:txBody>
      </p:sp>
      <p:pic>
        <p:nvPicPr>
          <p:cNvPr id="1026" name="Picture 2" descr="http://www.vce.bioninja.com.au/_Media/h_bonding_me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787471"/>
            <a:ext cx="2400300" cy="255232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1447800" y="4572000"/>
            <a:ext cx="6400800" cy="1971675"/>
          </a:xfrm>
        </p:spPr>
        <p:txBody>
          <a:bodyPr>
            <a:noAutofit/>
          </a:bodyPr>
          <a:lstStyle/>
          <a:p>
            <a:pPr marL="457200" indent="-457200" algn="l">
              <a:buFont typeface="Wingdings" panose="05000000000000000000" pitchFamily="2" charset="2"/>
              <a:buChar char="§"/>
            </a:pPr>
            <a:r>
              <a:rPr lang="en-US" sz="2800" dirty="0"/>
              <a:t>Universal solvent</a:t>
            </a:r>
          </a:p>
          <a:p>
            <a:pPr marL="457200" indent="-457200" algn="l">
              <a:buFont typeface="Wingdings" panose="05000000000000000000" pitchFamily="2" charset="2"/>
              <a:buChar char="§"/>
            </a:pPr>
            <a:r>
              <a:rPr lang="en-US" sz="2800" dirty="0"/>
              <a:t>High surface tension</a:t>
            </a:r>
          </a:p>
          <a:p>
            <a:pPr marL="457200" indent="-457200" algn="l">
              <a:buFont typeface="Wingdings" panose="05000000000000000000" pitchFamily="2" charset="2"/>
              <a:buChar char="§"/>
            </a:pPr>
            <a:r>
              <a:rPr lang="en-US" sz="2800" dirty="0"/>
              <a:t>Neutral pH</a:t>
            </a:r>
          </a:p>
          <a:p>
            <a:pPr marL="457200" indent="-457200" algn="l">
              <a:buFont typeface="Wingdings" panose="05000000000000000000" pitchFamily="2" charset="2"/>
              <a:buChar char="§"/>
            </a:pPr>
            <a:r>
              <a:rPr lang="en-US" sz="2800" dirty="0"/>
              <a:t>Exists in all three physical states</a:t>
            </a:r>
          </a:p>
          <a:p>
            <a:pPr marL="457200" indent="-457200" algn="l">
              <a:buFont typeface="Wingdings" panose="05000000000000000000" pitchFamily="2" charset="2"/>
              <a:buChar char="§"/>
            </a:pPr>
            <a:endParaRPr lang="en-US" sz="2800" dirty="0"/>
          </a:p>
          <a:p>
            <a:endParaRPr lang="en-US" sz="2800" dirty="0"/>
          </a:p>
        </p:txBody>
      </p:sp>
    </p:spTree>
    <p:extLst>
      <p:ext uri="{BB962C8B-B14F-4D97-AF65-F5344CB8AC3E}">
        <p14:creationId xmlns:p14="http://schemas.microsoft.com/office/powerpoint/2010/main" val="4219948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losing-ground-louisia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3200400"/>
            <a:ext cx="457200" cy="457200"/>
          </a:xfrm>
          <a:prstGeom prst="rect">
            <a:avLst/>
          </a:prstGeom>
        </p:spPr>
      </p:pic>
      <p:sp>
        <p:nvSpPr>
          <p:cNvPr id="13" name="TextBox 12"/>
          <p:cNvSpPr txBox="1"/>
          <p:nvPr/>
        </p:nvSpPr>
        <p:spPr>
          <a:xfrm>
            <a:off x="1700223" y="5296183"/>
            <a:ext cx="5904180" cy="461665"/>
          </a:xfrm>
          <a:prstGeom prst="rect">
            <a:avLst/>
          </a:prstGeom>
          <a:noFill/>
        </p:spPr>
        <p:txBody>
          <a:bodyPr wrap="none" rtlCol="0">
            <a:spAutoFit/>
          </a:bodyPr>
          <a:lstStyle/>
          <a:p>
            <a:r>
              <a:rPr lang="en-US" sz="2400"/>
              <a:t>https://projects.propublica.org/louisiana/#</a:t>
            </a:r>
            <a:endParaRPr lang="en-US" sz="2400" dirty="0"/>
          </a:p>
        </p:txBody>
      </p:sp>
      <p:sp>
        <p:nvSpPr>
          <p:cNvPr id="12" name="TextBox 11"/>
          <p:cNvSpPr txBox="1"/>
          <p:nvPr/>
        </p:nvSpPr>
        <p:spPr>
          <a:xfrm>
            <a:off x="3486607" y="2475103"/>
            <a:ext cx="2170787" cy="507831"/>
          </a:xfrm>
          <a:prstGeom prst="rect">
            <a:avLst/>
          </a:prstGeom>
          <a:noFill/>
        </p:spPr>
        <p:txBody>
          <a:bodyPr wrap="none" rtlCol="0">
            <a:spAutoFit/>
          </a:bodyPr>
          <a:lstStyle/>
          <a:p>
            <a:pPr algn="ctr"/>
            <a:r>
              <a:rPr lang="en-US" sz="1350" dirty="0"/>
              <a:t>“Losing Ground”</a:t>
            </a:r>
          </a:p>
          <a:p>
            <a:pPr algn="ctr"/>
            <a:r>
              <a:rPr lang="en-US" sz="1350" dirty="0"/>
              <a:t>Living on Earth Interview</a:t>
            </a:r>
          </a:p>
        </p:txBody>
      </p:sp>
      <p:sp>
        <p:nvSpPr>
          <p:cNvPr id="5" name="Title 1"/>
          <p:cNvSpPr txBox="1">
            <a:spLocks/>
          </p:cNvSpPr>
          <p:nvPr/>
        </p:nvSpPr>
        <p:spPr bwMode="auto">
          <a:xfrm>
            <a:off x="-7975" y="857250"/>
            <a:ext cx="9144000" cy="466344"/>
          </a:xfrm>
          <a:prstGeom prst="rect">
            <a:avLst/>
          </a:prstGeom>
          <a:solidFill>
            <a:srgbClr val="D27324"/>
          </a:solidFill>
          <a:ln w="9525">
            <a:noFill/>
            <a:miter lim="800000"/>
            <a:headEnd/>
            <a:tailEnd/>
          </a:ln>
          <a:effec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1600">
                <a:solidFill>
                  <a:srgbClr val="FFFFFF"/>
                </a:solidFill>
                <a:latin typeface="Arial" charset="0"/>
              </a:defRPr>
            </a:lvl2pPr>
            <a:lvl3pPr algn="l" rtl="0" fontAlgn="base">
              <a:spcBef>
                <a:spcPct val="0"/>
              </a:spcBef>
              <a:spcAft>
                <a:spcPct val="0"/>
              </a:spcAft>
              <a:defRPr sz="1600">
                <a:solidFill>
                  <a:srgbClr val="FFFFFF"/>
                </a:solidFill>
                <a:latin typeface="Arial" charset="0"/>
              </a:defRPr>
            </a:lvl3pPr>
            <a:lvl4pPr algn="l" rtl="0" fontAlgn="base">
              <a:spcBef>
                <a:spcPct val="0"/>
              </a:spcBef>
              <a:spcAft>
                <a:spcPct val="0"/>
              </a:spcAft>
              <a:defRPr sz="1600">
                <a:solidFill>
                  <a:srgbClr val="FFFFFF"/>
                </a:solidFill>
                <a:latin typeface="Arial" charset="0"/>
              </a:defRPr>
            </a:lvl4pPr>
            <a:lvl5pPr algn="l" rtl="0" fontAlgn="base">
              <a:spcBef>
                <a:spcPct val="0"/>
              </a:spcBef>
              <a:spcAft>
                <a:spcPct val="0"/>
              </a:spcAft>
              <a:defRPr sz="1600">
                <a:solidFill>
                  <a:srgbClr val="FFFFFF"/>
                </a:solidFill>
                <a:latin typeface="Arial" charset="0"/>
              </a:defRPr>
            </a:lvl5pPr>
            <a:lvl6pPr marL="457200" algn="l" rtl="0" fontAlgn="base">
              <a:spcBef>
                <a:spcPct val="0"/>
              </a:spcBef>
              <a:spcAft>
                <a:spcPct val="0"/>
              </a:spcAft>
              <a:defRPr sz="1600">
                <a:solidFill>
                  <a:srgbClr val="FFFFFF"/>
                </a:solidFill>
                <a:latin typeface="Arial" charset="0"/>
              </a:defRPr>
            </a:lvl6pPr>
            <a:lvl7pPr marL="914400" algn="l" rtl="0" fontAlgn="base">
              <a:spcBef>
                <a:spcPct val="0"/>
              </a:spcBef>
              <a:spcAft>
                <a:spcPct val="0"/>
              </a:spcAft>
              <a:defRPr sz="1600">
                <a:solidFill>
                  <a:srgbClr val="FFFFFF"/>
                </a:solidFill>
                <a:latin typeface="Arial" charset="0"/>
              </a:defRPr>
            </a:lvl7pPr>
            <a:lvl8pPr marL="1371600" algn="l" rtl="0" fontAlgn="base">
              <a:spcBef>
                <a:spcPct val="0"/>
              </a:spcBef>
              <a:spcAft>
                <a:spcPct val="0"/>
              </a:spcAft>
              <a:defRPr sz="1600">
                <a:solidFill>
                  <a:srgbClr val="FFFFFF"/>
                </a:solidFill>
                <a:latin typeface="Arial" charset="0"/>
              </a:defRPr>
            </a:lvl8pPr>
            <a:lvl9pPr marL="1828800" algn="l" rtl="0" fontAlgn="base">
              <a:spcBef>
                <a:spcPct val="0"/>
              </a:spcBef>
              <a:spcAft>
                <a:spcPct val="0"/>
              </a:spcAft>
              <a:defRPr sz="1600">
                <a:solidFill>
                  <a:srgbClr val="FFFFFF"/>
                </a:solidFill>
                <a:latin typeface="Arial" charset="0"/>
              </a:defRPr>
            </a:lvl9pPr>
          </a:lstStyle>
          <a:p>
            <a:pPr eaLnBrk="1" hangingPunct="1"/>
            <a:r>
              <a:rPr lang="en-US" sz="2700" kern="0" dirty="0"/>
              <a:t>Habitat Loss and Habitat Preservation</a:t>
            </a:r>
          </a:p>
        </p:txBody>
      </p:sp>
    </p:spTree>
    <p:extLst>
      <p:ext uri="{BB962C8B-B14F-4D97-AF65-F5344CB8AC3E}">
        <p14:creationId xmlns:p14="http://schemas.microsoft.com/office/powerpoint/2010/main" val="1039940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98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2600" y="468824"/>
            <a:ext cx="3352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67600" y="786918"/>
            <a:ext cx="1447800" cy="166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upload.wikimedia.org/wikipedia/commons/1/19/Watercyclesummary.jpg">
            <a:extLst>
              <a:ext uri="{FF2B5EF4-FFF2-40B4-BE49-F238E27FC236}">
                <a16:creationId xmlns:a16="http://schemas.microsoft.com/office/drawing/2014/main" id="{E7A312EF-94C7-491A-A9A4-A740616A6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92059"/>
            <a:ext cx="8620125" cy="58886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E4E4DBA-96D3-46E9-AFC0-9C28F174C5A7}"/>
              </a:ext>
            </a:extLst>
          </p:cNvPr>
          <p:cNvSpPr/>
          <p:nvPr/>
        </p:nvSpPr>
        <p:spPr>
          <a:xfrm>
            <a:off x="762000" y="6291590"/>
            <a:ext cx="7086600" cy="584775"/>
          </a:xfrm>
          <a:prstGeom prst="rect">
            <a:avLst/>
          </a:prstGeom>
        </p:spPr>
        <p:txBody>
          <a:bodyPr wrap="square">
            <a:spAutoFit/>
          </a:bodyPr>
          <a:lstStyle/>
          <a:p>
            <a:r>
              <a:rPr lang="en-US" sz="1600" dirty="0"/>
              <a:t>By John Evans and Howard </a:t>
            </a:r>
            <a:r>
              <a:rPr lang="en-US" sz="1600" dirty="0" err="1"/>
              <a:t>Periman</a:t>
            </a:r>
            <a:r>
              <a:rPr lang="en-US" sz="1600" dirty="0"/>
              <a:t>, USGS - http://ga.water.usgs.gov/edu/watercycle.html, Public Domain, </a:t>
            </a:r>
          </a:p>
        </p:txBody>
      </p:sp>
      <p:sp>
        <p:nvSpPr>
          <p:cNvPr id="3" name="Content Placeholder 2">
            <a:extLst>
              <a:ext uri="{FF2B5EF4-FFF2-40B4-BE49-F238E27FC236}">
                <a16:creationId xmlns:a16="http://schemas.microsoft.com/office/drawing/2014/main" id="{FE687903-06FD-489C-A4D2-DC3909A3BC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1235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14" y="381001"/>
            <a:ext cx="7886700" cy="914400"/>
          </a:xfrm>
        </p:spPr>
        <p:txBody>
          <a:bodyPr/>
          <a:lstStyle/>
          <a:p>
            <a:pPr algn="ctr"/>
            <a:r>
              <a:rPr lang="en-US" dirty="0"/>
              <a:t>Water and Pollution</a:t>
            </a:r>
            <a:endParaRPr lang="en-US" sz="3600" dirty="0"/>
          </a:p>
        </p:txBody>
      </p:sp>
      <p:pic>
        <p:nvPicPr>
          <p:cNvPr id="4" name="Picture 3">
            <a:extLst>
              <a:ext uri="{FF2B5EF4-FFF2-40B4-BE49-F238E27FC236}">
                <a16:creationId xmlns:a16="http://schemas.microsoft.com/office/drawing/2014/main" id="{EC78DEB2-85E7-4768-87CD-886545EA34BA}"/>
              </a:ext>
            </a:extLst>
          </p:cNvPr>
          <p:cNvPicPr>
            <a:picLocks noChangeAspect="1"/>
          </p:cNvPicPr>
          <p:nvPr/>
        </p:nvPicPr>
        <p:blipFill>
          <a:blip r:embed="rId3"/>
          <a:stretch>
            <a:fillRect/>
          </a:stretch>
        </p:blipFill>
        <p:spPr>
          <a:xfrm>
            <a:off x="1552575" y="2029618"/>
            <a:ext cx="6038850" cy="3667125"/>
          </a:xfrm>
          <a:prstGeom prst="rect">
            <a:avLst/>
          </a:prstGeom>
        </p:spPr>
      </p:pic>
      <p:sp>
        <p:nvSpPr>
          <p:cNvPr id="8" name="Rectangle 7">
            <a:extLst>
              <a:ext uri="{FF2B5EF4-FFF2-40B4-BE49-F238E27FC236}">
                <a16:creationId xmlns:a16="http://schemas.microsoft.com/office/drawing/2014/main" id="{FDD1EB01-8A32-4BA3-8E52-5F325ABE957A}"/>
              </a:ext>
            </a:extLst>
          </p:cNvPr>
          <p:cNvSpPr/>
          <p:nvPr/>
        </p:nvSpPr>
        <p:spPr>
          <a:xfrm>
            <a:off x="1541689" y="5870453"/>
            <a:ext cx="7086600" cy="830997"/>
          </a:xfrm>
          <a:prstGeom prst="rect">
            <a:avLst/>
          </a:prstGeom>
        </p:spPr>
        <p:txBody>
          <a:bodyPr wrap="square">
            <a:spAutoFit/>
          </a:bodyPr>
          <a:lstStyle/>
          <a:p>
            <a:r>
              <a:rPr lang="en-US" sz="1600" dirty="0"/>
              <a:t>By Melissa </a:t>
            </a:r>
            <a:r>
              <a:rPr lang="en-US" sz="1600" dirty="0" err="1"/>
              <a:t>Denchak</a:t>
            </a:r>
            <a:endParaRPr lang="en-US" sz="1600" dirty="0"/>
          </a:p>
          <a:p>
            <a:r>
              <a:rPr lang="en-US" sz="1600" dirty="0"/>
              <a:t>https://www.nrdc.org/stories/water-pollution-everything-you-need-know#whatis</a:t>
            </a:r>
          </a:p>
        </p:txBody>
      </p:sp>
    </p:spTree>
    <p:extLst>
      <p:ext uri="{BB962C8B-B14F-4D97-AF65-F5344CB8AC3E}">
        <p14:creationId xmlns:p14="http://schemas.microsoft.com/office/powerpoint/2010/main" val="159116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14" y="381000"/>
            <a:ext cx="7886700" cy="1655557"/>
          </a:xfrm>
        </p:spPr>
        <p:txBody>
          <a:bodyPr/>
          <a:lstStyle/>
          <a:p>
            <a:pPr algn="ctr"/>
            <a:r>
              <a:rPr lang="en-US" dirty="0"/>
              <a:t>History of the Clean Waters Act (CWA)</a:t>
            </a:r>
            <a:endParaRPr lang="en-US" sz="3600" dirty="0"/>
          </a:p>
        </p:txBody>
      </p:sp>
      <p:sp>
        <p:nvSpPr>
          <p:cNvPr id="3" name="Content Placeholder 2"/>
          <p:cNvSpPr>
            <a:spLocks noGrp="1"/>
          </p:cNvSpPr>
          <p:nvPr>
            <p:ph idx="1"/>
          </p:nvPr>
        </p:nvSpPr>
        <p:spPr>
          <a:xfrm>
            <a:off x="3345776" y="1906491"/>
            <a:ext cx="5581449" cy="4094259"/>
          </a:xfrm>
        </p:spPr>
        <p:txBody>
          <a:bodyPr>
            <a:normAutofit/>
          </a:bodyPr>
          <a:lstStyle/>
          <a:p>
            <a:endParaRPr lang="en-US" b="1" dirty="0"/>
          </a:p>
          <a:p>
            <a:r>
              <a:rPr lang="en-US" dirty="0"/>
              <a:t>Water Pollution Control Act (1948):</a:t>
            </a:r>
          </a:p>
          <a:p>
            <a:pPr marL="457200" lvl="1" indent="0">
              <a:buNone/>
            </a:pPr>
            <a:r>
              <a:rPr lang="en-US" sz="2000" dirty="0"/>
              <a:t>“…for eliminating and reducing the pollution of interstate waters and tributaries and improving the sanitary condition of surface and underground waters.”</a:t>
            </a:r>
          </a:p>
          <a:p>
            <a:r>
              <a:rPr lang="en-US" dirty="0"/>
              <a:t>Water Quality Act (1965):</a:t>
            </a:r>
          </a:p>
          <a:p>
            <a:pPr lvl="1"/>
            <a:r>
              <a:rPr lang="en-US" sz="2100" dirty="0"/>
              <a:t>Required states to establish water quality standards</a:t>
            </a:r>
          </a:p>
          <a:p>
            <a:pPr marL="342900" lvl="1" indent="0">
              <a:buNone/>
            </a:pPr>
            <a:endParaRPr lang="en-US" sz="1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14" y="2424701"/>
            <a:ext cx="2759666" cy="2369987"/>
          </a:xfrm>
          <a:prstGeom prst="rect">
            <a:avLst/>
          </a:prstGeom>
          <a:ln w="25400">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1292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33" y="2405995"/>
            <a:ext cx="3629995" cy="3155334"/>
          </a:xfrm>
          <a:prstGeom prst="rect">
            <a:avLst/>
          </a:prstGeom>
          <a:ln>
            <a:solidFill>
              <a:schemeClr val="tx2"/>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794318" y="357048"/>
            <a:ext cx="7886700" cy="1035914"/>
          </a:xfrm>
        </p:spPr>
        <p:txBody>
          <a:bodyPr>
            <a:noAutofit/>
          </a:bodyPr>
          <a:lstStyle/>
          <a:p>
            <a:pPr marL="171450" lvl="1" algn="ctr">
              <a:spcBef>
                <a:spcPts val="750"/>
              </a:spcBef>
            </a:pPr>
            <a:r>
              <a:rPr lang="en-US" sz="5400" dirty="0">
                <a:solidFill>
                  <a:schemeClr val="tx2"/>
                </a:solidFill>
                <a:effectLst>
                  <a:outerShdw blurRad="38100" dist="38100" dir="2700000" algn="tl">
                    <a:srgbClr val="000000">
                      <a:alpha val="43137"/>
                    </a:srgbClr>
                  </a:outerShdw>
                </a:effectLst>
                <a:latin typeface="+mn-lt"/>
              </a:rPr>
              <a:t>Cuyahoga River Fire</a:t>
            </a:r>
          </a:p>
        </p:txBody>
      </p:sp>
      <p:sp>
        <p:nvSpPr>
          <p:cNvPr id="3" name="Content Placeholder 2"/>
          <p:cNvSpPr>
            <a:spLocks noGrp="1"/>
          </p:cNvSpPr>
          <p:nvPr>
            <p:ph idx="1"/>
          </p:nvPr>
        </p:nvSpPr>
        <p:spPr>
          <a:xfrm>
            <a:off x="179311" y="1757873"/>
            <a:ext cx="4662445" cy="4871527"/>
          </a:xfrm>
        </p:spPr>
        <p:txBody>
          <a:bodyPr>
            <a:normAutofit/>
          </a:bodyPr>
          <a:lstStyle/>
          <a:p>
            <a:r>
              <a:rPr lang="en-US" dirty="0"/>
              <a:t>Cleveland, OH</a:t>
            </a:r>
          </a:p>
          <a:p>
            <a:r>
              <a:rPr lang="en-US" dirty="0"/>
              <a:t>Not the first time the River had burned</a:t>
            </a:r>
          </a:p>
          <a:p>
            <a:r>
              <a:rPr lang="en-US" dirty="0"/>
              <a:t>1969 Fire – Publicity that demanded stronger action</a:t>
            </a:r>
          </a:p>
          <a:p>
            <a:r>
              <a:rPr lang="en-US" dirty="0"/>
              <a:t>Time Magazine: </a:t>
            </a:r>
          </a:p>
          <a:p>
            <a:pPr lvl="1"/>
            <a:r>
              <a:rPr lang="en-US" sz="1800" dirty="0"/>
              <a:t>“River that oozes rather than flows”</a:t>
            </a:r>
          </a:p>
          <a:p>
            <a:pPr lvl="1"/>
            <a:r>
              <a:rPr lang="en-US" sz="1800" dirty="0"/>
              <a:t>“Where a person does not drown but decays”</a:t>
            </a:r>
          </a:p>
        </p:txBody>
      </p:sp>
      <p:pic>
        <p:nvPicPr>
          <p:cNvPr id="7" name="Picture 6"/>
          <p:cNvPicPr>
            <a:picLocks noChangeAspect="1"/>
          </p:cNvPicPr>
          <p:nvPr/>
        </p:nvPicPr>
        <p:blipFill>
          <a:blip r:embed="rId4"/>
          <a:stretch>
            <a:fillRect/>
          </a:stretch>
        </p:blipFill>
        <p:spPr>
          <a:xfrm>
            <a:off x="4841756" y="2396317"/>
            <a:ext cx="4162352" cy="3227995"/>
          </a:xfrm>
          <a:prstGeom prst="rect">
            <a:avLst/>
          </a:prstGeom>
          <a:ln>
            <a:solidFill>
              <a:schemeClr val="tx2"/>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953" y="2396316"/>
            <a:ext cx="4165155" cy="3227995"/>
          </a:xfrm>
          <a:prstGeom prst="rect">
            <a:avLst/>
          </a:prstGeom>
          <a:ln>
            <a:solidFill>
              <a:schemeClr val="tx2"/>
            </a:solidFill>
          </a:ln>
          <a:effectLst>
            <a:outerShdw blurRad="50800" dist="38100" dir="2700000" algn="tl" rotWithShape="0">
              <a:prstClr val="black">
                <a:alpha val="40000"/>
              </a:prstClr>
            </a:outerShdw>
          </a:effectLst>
        </p:spPr>
      </p:pic>
      <p:sp>
        <p:nvSpPr>
          <p:cNvPr id="6" name="TextBox 5"/>
          <p:cNvSpPr txBox="1"/>
          <p:nvPr/>
        </p:nvSpPr>
        <p:spPr>
          <a:xfrm>
            <a:off x="5042840" y="5633989"/>
            <a:ext cx="3800720" cy="276999"/>
          </a:xfrm>
          <a:prstGeom prst="rect">
            <a:avLst/>
          </a:prstGeom>
          <a:noFill/>
          <a:ln>
            <a:noFill/>
          </a:ln>
        </p:spPr>
        <p:txBody>
          <a:bodyPr wrap="none" rtlCol="0">
            <a:spAutoFit/>
          </a:bodyPr>
          <a:lstStyle/>
          <a:p>
            <a:r>
              <a:rPr lang="en-US" sz="1200" dirty="0"/>
              <a:t>Cuyahoga River Fire of 1952, $1.3 million in damages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2718" y="1680263"/>
            <a:ext cx="1226711" cy="934637"/>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315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600200"/>
          </a:xfrm>
        </p:spPr>
        <p:txBody>
          <a:bodyPr/>
          <a:lstStyle/>
          <a:p>
            <a:r>
              <a:rPr lang="en-US" dirty="0"/>
              <a:t>Clean Water Act</a:t>
            </a:r>
          </a:p>
        </p:txBody>
      </p:sp>
      <p:sp>
        <p:nvSpPr>
          <p:cNvPr id="6" name="Content Placeholder 5"/>
          <p:cNvSpPr>
            <a:spLocks noGrp="1"/>
          </p:cNvSpPr>
          <p:nvPr>
            <p:ph idx="1"/>
          </p:nvPr>
        </p:nvSpPr>
        <p:spPr>
          <a:xfrm>
            <a:off x="457200" y="1371600"/>
            <a:ext cx="8229600" cy="4525963"/>
          </a:xfrm>
        </p:spPr>
        <p:txBody>
          <a:bodyPr/>
          <a:lstStyle/>
          <a:p>
            <a:pPr marL="0" indent="0">
              <a:buNone/>
            </a:pPr>
            <a:endParaRPr lang="en-US" sz="2800" b="1" dirty="0"/>
          </a:p>
          <a:p>
            <a:pPr marL="0" indent="0">
              <a:buNone/>
            </a:pPr>
            <a:r>
              <a:rPr lang="en-US" sz="2800" b="1" dirty="0"/>
              <a:t>Stipulated broad national objectives to restore and maintain the chemical, physical and biological integrity of the Nation’s waters</a:t>
            </a:r>
          </a:p>
          <a:p>
            <a:pPr lvl="1"/>
            <a:endParaRPr lang="en-US" dirty="0"/>
          </a:p>
          <a:p>
            <a:pPr lvl="1"/>
            <a:endParaRPr lang="en-US" dirty="0"/>
          </a:p>
          <a:p>
            <a:pPr lvl="1"/>
            <a:r>
              <a:rPr lang="en-US" sz="2400" dirty="0"/>
              <a:t>Provided EPA authority to implement pollution control programs</a:t>
            </a:r>
          </a:p>
          <a:p>
            <a:pPr lvl="1"/>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2762"/>
            <a:ext cx="9144000" cy="1935238"/>
          </a:xfrm>
          <a:prstGeom prst="rect">
            <a:avLst/>
          </a:prstGeom>
        </p:spPr>
      </p:pic>
    </p:spTree>
    <p:extLst>
      <p:ext uri="{BB962C8B-B14F-4D97-AF65-F5344CB8AC3E}">
        <p14:creationId xmlns:p14="http://schemas.microsoft.com/office/powerpoint/2010/main" val="318072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906" y="3352800"/>
            <a:ext cx="2165494" cy="1632857"/>
          </a:xfrm>
          <a:prstGeom prst="rect">
            <a:avLst/>
          </a:prstGeom>
          <a:ln w="12700">
            <a:solidFill>
              <a:schemeClr val="accent1"/>
            </a:solidFill>
          </a:ln>
        </p:spPr>
      </p:pic>
      <p:sp>
        <p:nvSpPr>
          <p:cNvPr id="2" name="Title 1"/>
          <p:cNvSpPr>
            <a:spLocks noGrp="1"/>
          </p:cNvSpPr>
          <p:nvPr>
            <p:ph type="title"/>
          </p:nvPr>
        </p:nvSpPr>
        <p:spPr>
          <a:xfrm>
            <a:off x="457200" y="-228600"/>
            <a:ext cx="8229600" cy="1600200"/>
          </a:xfrm>
        </p:spPr>
        <p:txBody>
          <a:bodyPr/>
          <a:lstStyle/>
          <a:p>
            <a:r>
              <a:rPr lang="en-US" dirty="0"/>
              <a:t>Pollution</a:t>
            </a:r>
          </a:p>
        </p:txBody>
      </p:sp>
      <p:sp>
        <p:nvSpPr>
          <p:cNvPr id="4" name="Text Placeholder 3"/>
          <p:cNvSpPr>
            <a:spLocks noGrp="1"/>
          </p:cNvSpPr>
          <p:nvPr>
            <p:ph type="body" idx="1"/>
          </p:nvPr>
        </p:nvSpPr>
        <p:spPr>
          <a:xfrm>
            <a:off x="457200" y="1371600"/>
            <a:ext cx="4040188" cy="609600"/>
          </a:xfrm>
        </p:spPr>
        <p:txBody>
          <a:bodyPr/>
          <a:lstStyle/>
          <a:p>
            <a:r>
              <a:rPr lang="en-US" sz="3200" b="1" dirty="0"/>
              <a:t>Point Source</a:t>
            </a:r>
          </a:p>
        </p:txBody>
      </p:sp>
      <p:sp>
        <p:nvSpPr>
          <p:cNvPr id="5" name="Text Placeholder 4"/>
          <p:cNvSpPr>
            <a:spLocks noGrp="1"/>
          </p:cNvSpPr>
          <p:nvPr>
            <p:ph type="body" sz="quarter" idx="3"/>
          </p:nvPr>
        </p:nvSpPr>
        <p:spPr>
          <a:xfrm>
            <a:off x="4648200" y="1371600"/>
            <a:ext cx="4041775" cy="609600"/>
          </a:xfrm>
        </p:spPr>
        <p:txBody>
          <a:bodyPr/>
          <a:lstStyle/>
          <a:p>
            <a:r>
              <a:rPr lang="en-US" sz="3200" b="1" dirty="0"/>
              <a:t>Non-point Source</a:t>
            </a:r>
          </a:p>
        </p:txBody>
      </p:sp>
      <p:sp>
        <p:nvSpPr>
          <p:cNvPr id="3" name="Content Placeholder 2"/>
          <p:cNvSpPr>
            <a:spLocks noGrp="1"/>
          </p:cNvSpPr>
          <p:nvPr>
            <p:ph sz="quarter" idx="13"/>
          </p:nvPr>
        </p:nvSpPr>
        <p:spPr>
          <a:xfrm>
            <a:off x="457200" y="1981200"/>
            <a:ext cx="4041648" cy="907275"/>
          </a:xfrm>
        </p:spPr>
        <p:txBody>
          <a:bodyPr>
            <a:normAutofit/>
          </a:bodyPr>
          <a:lstStyle/>
          <a:p>
            <a:pPr marL="0" indent="0">
              <a:buNone/>
            </a:pPr>
            <a:r>
              <a:rPr lang="en-US" sz="1600" i="1" dirty="0"/>
              <a:t>Pollution that enters water at a single, identifiable and discrete point</a:t>
            </a:r>
          </a:p>
        </p:txBody>
      </p:sp>
      <p:sp>
        <p:nvSpPr>
          <p:cNvPr id="6" name="Content Placeholder 5"/>
          <p:cNvSpPr>
            <a:spLocks noGrp="1"/>
          </p:cNvSpPr>
          <p:nvPr>
            <p:ph sz="quarter" idx="14"/>
          </p:nvPr>
        </p:nvSpPr>
        <p:spPr>
          <a:xfrm>
            <a:off x="4672584" y="1981200"/>
            <a:ext cx="4041648" cy="1139952"/>
          </a:xfrm>
        </p:spPr>
        <p:txBody>
          <a:bodyPr>
            <a:normAutofit/>
          </a:bodyPr>
          <a:lstStyle/>
          <a:p>
            <a:pPr marL="0" indent="0">
              <a:buNone/>
            </a:pPr>
            <a:r>
              <a:rPr lang="en-US" sz="1600" i="1" dirty="0"/>
              <a:t>Pollution that enters water without a single, identifiable and discrete point of entry</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17" y="4946215"/>
            <a:ext cx="1934063" cy="1632857"/>
          </a:xfrm>
          <a:prstGeom prst="rect">
            <a:avLst/>
          </a:prstGeom>
          <a:ln w="12700">
            <a:solidFill>
              <a:schemeClr val="accent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166" y="2870254"/>
            <a:ext cx="2177142" cy="1223277"/>
          </a:xfrm>
          <a:prstGeom prst="rect">
            <a:avLst/>
          </a:prstGeom>
          <a:ln w="12700">
            <a:solidFill>
              <a:schemeClr val="accent1"/>
            </a:solidFill>
          </a:ln>
        </p:spPr>
      </p:pic>
      <p:pic>
        <p:nvPicPr>
          <p:cNvPr id="7" name="Picture 6"/>
          <p:cNvPicPr>
            <a:picLocks noChangeAspect="1"/>
          </p:cNvPicPr>
          <p:nvPr/>
        </p:nvPicPr>
        <p:blipFill>
          <a:blip r:embed="rId6"/>
          <a:stretch>
            <a:fillRect/>
          </a:stretch>
        </p:blipFill>
        <p:spPr>
          <a:xfrm>
            <a:off x="5183356" y="4946215"/>
            <a:ext cx="3806952" cy="1729680"/>
          </a:xfrm>
          <a:prstGeom prst="rect">
            <a:avLst/>
          </a:prstGeom>
          <a:ln>
            <a:solidFill>
              <a:schemeClr val="accent1"/>
            </a:solidFill>
          </a:ln>
        </p:spPr>
      </p:pic>
      <p:pic>
        <p:nvPicPr>
          <p:cNvPr id="10" name="Picture 9"/>
          <p:cNvPicPr>
            <a:picLocks noChangeAspect="1"/>
          </p:cNvPicPr>
          <p:nvPr/>
        </p:nvPicPr>
        <p:blipFill>
          <a:blip r:embed="rId7"/>
          <a:stretch>
            <a:fillRect/>
          </a:stretch>
        </p:blipFill>
        <p:spPr>
          <a:xfrm>
            <a:off x="2100144" y="4169228"/>
            <a:ext cx="2098436" cy="1948548"/>
          </a:xfrm>
          <a:prstGeom prst="rect">
            <a:avLst/>
          </a:prstGeom>
          <a:ln>
            <a:solidFill>
              <a:schemeClr val="accent1"/>
            </a:solidFill>
          </a:ln>
        </p:spPr>
      </p:pic>
      <p:pic>
        <p:nvPicPr>
          <p:cNvPr id="11" name="Picture 10"/>
          <p:cNvPicPr>
            <a:picLocks noChangeAspect="1"/>
          </p:cNvPicPr>
          <p:nvPr/>
        </p:nvPicPr>
        <p:blipFill>
          <a:blip r:embed="rId8"/>
          <a:stretch>
            <a:fillRect/>
          </a:stretch>
        </p:blipFill>
        <p:spPr>
          <a:xfrm>
            <a:off x="416517" y="2870254"/>
            <a:ext cx="2326328" cy="1575256"/>
          </a:xfrm>
          <a:prstGeom prst="rect">
            <a:avLst/>
          </a:prstGeom>
          <a:ln>
            <a:solidFill>
              <a:schemeClr val="accent1"/>
            </a:solidFill>
          </a:ln>
        </p:spPr>
      </p:pic>
    </p:spTree>
    <p:extLst>
      <p:ext uri="{BB962C8B-B14F-4D97-AF65-F5344CB8AC3E}">
        <p14:creationId xmlns:p14="http://schemas.microsoft.com/office/powerpoint/2010/main" val="36188834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2426</TotalTime>
  <Words>4847</Words>
  <Application>Microsoft Office PowerPoint</Application>
  <PresentationFormat>On-screen Show (4:3)</PresentationFormat>
  <Paragraphs>291</Paragraphs>
  <Slides>30</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Courier New</vt:lpstr>
      <vt:lpstr>Palatino Linotype</vt:lpstr>
      <vt:lpstr>Wingdings</vt:lpstr>
      <vt:lpstr>Executive</vt:lpstr>
      <vt:lpstr>Aquatics </vt:lpstr>
      <vt:lpstr>PowerPoint Presentation</vt:lpstr>
      <vt:lpstr>Basics of Water</vt:lpstr>
      <vt:lpstr>PowerPoint Presentation</vt:lpstr>
      <vt:lpstr>Water and Pollution</vt:lpstr>
      <vt:lpstr>History of the Clean Waters Act (CWA)</vt:lpstr>
      <vt:lpstr>Cuyahoga River Fire</vt:lpstr>
      <vt:lpstr>Clean Water Act</vt:lpstr>
      <vt:lpstr>Pollution</vt:lpstr>
      <vt:lpstr>Water Types</vt:lpstr>
      <vt:lpstr>Water Quality Standards</vt:lpstr>
      <vt:lpstr>Aquatic Life</vt:lpstr>
      <vt:lpstr>Water Quality Parameters</vt:lpstr>
      <vt:lpstr>Dissolved Oxygen</vt:lpstr>
      <vt:lpstr>Water Quality</vt:lpstr>
      <vt:lpstr>Water Pollution – Clean Rivers Program</vt:lpstr>
      <vt:lpstr>Water Pollution</vt:lpstr>
      <vt:lpstr>PowerPoint Presentation</vt:lpstr>
      <vt:lpstr>PowerPoint Presentation</vt:lpstr>
      <vt:lpstr>PowerPoint Presentation</vt:lpstr>
      <vt:lpstr>Biological</vt:lpstr>
      <vt:lpstr>Healthy Stream</vt:lpstr>
      <vt:lpstr>Degraded Stream</vt:lpstr>
      <vt:lpstr>Coastal Zone</vt:lpstr>
      <vt:lpstr>Salt Wedge</vt:lpstr>
      <vt:lpstr>Water Quantity</vt:lpstr>
      <vt:lpstr>Texas Instream Flows Program</vt:lpstr>
      <vt:lpstr>Environmental Flows Process</vt:lpstr>
      <vt:lpstr>PowerPoint Presentation</vt:lpstr>
      <vt:lpstr>PowerPoint Presentation</vt:lpstr>
    </vt:vector>
  </TitlesOfParts>
  <Company>UHCL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Oakley</dc:creator>
  <cp:lastModifiedBy>Bush, Debbie</cp:lastModifiedBy>
  <cp:revision>172</cp:revision>
  <dcterms:created xsi:type="dcterms:W3CDTF">2014-01-06T16:03:14Z</dcterms:created>
  <dcterms:modified xsi:type="dcterms:W3CDTF">2021-02-25T21:24:59Z</dcterms:modified>
</cp:coreProperties>
</file>