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6" r:id="rId4"/>
    <p:sldId id="259" r:id="rId5"/>
    <p:sldId id="261" r:id="rId6"/>
    <p:sldId id="262" r:id="rId7"/>
    <p:sldId id="263" r:id="rId8"/>
    <p:sldId id="264" r:id="rId9"/>
    <p:sldId id="258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729" autoAdjust="0"/>
  </p:normalViewPr>
  <p:slideViewPr>
    <p:cSldViewPr snapToGrid="0" snapToObjects="1">
      <p:cViewPr>
        <p:scale>
          <a:sx n="100" d="100"/>
          <a:sy n="100" d="100"/>
        </p:scale>
        <p:origin x="-1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C296E-42B1-2E42-9A6D-7A9C62408710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EE8D-4383-9246-A456-6F071C890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2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EE8D-4383-9246-A456-6F071C8900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8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EE8D-4383-9246-A456-6F071C890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8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547872"/>
            <a:ext cx="7196328" cy="1470025"/>
          </a:xfrm>
        </p:spPr>
        <p:txBody>
          <a:bodyPr/>
          <a:lstStyle/>
          <a:p>
            <a:r>
              <a:rPr lang="en-US" dirty="0" smtClean="0"/>
              <a:t>Nature in Balance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502" y="4876800"/>
            <a:ext cx="6798602" cy="9875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i="1" dirty="0" smtClean="0"/>
              <a:t>What role do we play</a:t>
            </a:r>
            <a:r>
              <a:rPr lang="en-US" sz="2800" i="1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</a:t>
            </a:r>
            <a:r>
              <a:rPr lang="en-US" sz="2200" dirty="0" smtClean="0"/>
              <a:t>y Jo </a:t>
            </a:r>
            <a:r>
              <a:rPr lang="en-US" sz="2200" dirty="0" err="1" smtClean="0"/>
              <a:t>Picken</a:t>
            </a:r>
            <a:r>
              <a:rPr lang="en-US" sz="2200" dirty="0" smtClean="0"/>
              <a:t>, Texas A&amp;M </a:t>
            </a:r>
            <a:r>
              <a:rPr lang="en-US" sz="2200" dirty="0" err="1" smtClean="0"/>
              <a:t>AgriLife</a:t>
            </a:r>
            <a:r>
              <a:rPr lang="en-US" sz="2200" dirty="0" smtClean="0"/>
              <a:t> Extension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751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19" y="79468"/>
            <a:ext cx="8072365" cy="1417638"/>
          </a:xfrm>
        </p:spPr>
        <p:txBody>
          <a:bodyPr/>
          <a:lstStyle/>
          <a:p>
            <a:r>
              <a:rPr lang="en-US" dirty="0" smtClean="0"/>
              <a:t>What does balance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1782806"/>
            <a:ext cx="7722411" cy="44700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no blueprint.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Ever-changing, ebbing, flowing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u="sng" dirty="0" smtClean="0"/>
              <a:t>dynamic equilibrium</a:t>
            </a:r>
          </a:p>
          <a:p>
            <a:pPr lvl="1">
              <a:buFont typeface="Courier New"/>
              <a:buChar char="o"/>
            </a:pPr>
            <a:endParaRPr lang="en-US" dirty="0"/>
          </a:p>
          <a:p>
            <a:pPr marL="349250"/>
            <a:r>
              <a:rPr lang="en-US" dirty="0" smtClean="0"/>
              <a:t>Removing a portion of it leaves a mark.</a:t>
            </a:r>
          </a:p>
          <a:p>
            <a:pPr marL="698500" lvl="1" indent="-342900">
              <a:buFont typeface="Courier New"/>
              <a:buChar char="o"/>
            </a:pPr>
            <a:r>
              <a:rPr lang="en-US" dirty="0" smtClean="0"/>
              <a:t>That part is incapable of functioning independently outside of the ecosystem</a:t>
            </a:r>
          </a:p>
          <a:p>
            <a:pPr marL="698500" lvl="1" indent="-342900">
              <a:buFont typeface="Courier New"/>
              <a:buChar char="o"/>
            </a:pPr>
            <a:r>
              <a:rPr lang="en-US" dirty="0" smtClean="0"/>
              <a:t>Impacts the remainder of an interconnected web</a:t>
            </a:r>
          </a:p>
          <a:p>
            <a:pPr marL="698500" lvl="1" indent="-342900">
              <a:buFont typeface="Courier New"/>
              <a:buChar char="o"/>
            </a:pPr>
            <a:endParaRPr lang="en-US" dirty="0"/>
          </a:p>
          <a:p>
            <a:pPr marL="355600">
              <a:buFont typeface="Wingdings" charset="2"/>
              <a:buChar char="ü"/>
            </a:pPr>
            <a:r>
              <a:rPr lang="en-US" dirty="0" smtClean="0"/>
              <a:t>Nature’s design is best.</a:t>
            </a:r>
          </a:p>
          <a:p>
            <a:pPr marL="698500" lvl="1">
              <a:buFont typeface="Courier New"/>
              <a:buChar char="o"/>
            </a:pPr>
            <a:r>
              <a:rPr lang="en-US" dirty="0" smtClean="0"/>
              <a:t>Energy pyramid</a:t>
            </a:r>
          </a:p>
        </p:txBody>
      </p:sp>
    </p:spTree>
    <p:extLst>
      <p:ext uri="{BB962C8B-B14F-4D97-AF65-F5344CB8AC3E}">
        <p14:creationId xmlns:p14="http://schemas.microsoft.com/office/powerpoint/2010/main" val="250777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luebonnets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9" y="326528"/>
            <a:ext cx="8427357" cy="6320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54" y="1027664"/>
            <a:ext cx="7323280" cy="9871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Texas is a place like no other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887839"/>
          </a:xfrm>
        </p:spPr>
        <p:txBody>
          <a:bodyPr/>
          <a:lstStyle/>
          <a:p>
            <a:pPr>
              <a:buFont typeface="Wingdings 2" charset="2"/>
              <a:buChar char=""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en-US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most diverse state for plant and animal species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3492" y="3498998"/>
            <a:ext cx="6777317" cy="67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00000"/>
                </a:solidFill>
              </a:rPr>
              <a:t>in number of endemic species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6278" y="3211492"/>
            <a:ext cx="3028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Behind ______________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4419" y="2372497"/>
            <a:ext cx="65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2nd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04769" y="2360286"/>
            <a:ext cx="79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</a:t>
            </a:r>
            <a:r>
              <a:rPr lang="en-US" sz="2000" dirty="0" smtClean="0"/>
              <a:t>___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355569" y="3545063"/>
            <a:ext cx="79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#___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02115" y="4591956"/>
            <a:ext cx="65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1st</a:t>
            </a:r>
            <a:endParaRPr lang="en-US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43493" y="4542801"/>
            <a:ext cx="7260908" cy="677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600" dirty="0" smtClean="0"/>
              <a:t>  </a:t>
            </a:r>
            <a:r>
              <a:rPr lang="en-US" sz="2600" dirty="0" smtClean="0">
                <a:solidFill>
                  <a:srgbClr val="000000"/>
                </a:solidFill>
              </a:rPr>
              <a:t>in number of both bird and reptile species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3352" y="4579745"/>
            <a:ext cx="79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#___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89899" y="3552635"/>
            <a:ext cx="65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3rd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8490" y="4002204"/>
            <a:ext cx="555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Behind ______________ and _______________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99637" y="3211492"/>
            <a:ext cx="135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42129" y="4011075"/>
            <a:ext cx="135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17683" y="4005754"/>
            <a:ext cx="118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Hawaii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8" grpId="1"/>
      <p:bldP spid="9" grpId="0"/>
      <p:bldP spid="9" grpId="1"/>
      <p:bldP spid="10" grpId="0"/>
      <p:bldP spid="11" grpId="0"/>
      <p:bldP spid="12" grpId="0"/>
      <p:bldP spid="12" grpId="1"/>
      <p:bldP spid="13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luebonnets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9" y="326528"/>
            <a:ext cx="8427357" cy="6320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954" y="1027664"/>
            <a:ext cx="7323280" cy="9871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Texas is a place like no other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6227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ecoregions</a:t>
            </a:r>
            <a:endParaRPr lang="en-US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en-US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4900" y="3225800"/>
            <a:ext cx="500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Elevations range from sea level to 5200 feet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 peak reaching 8749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2800" y="4241800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has an annual </a:t>
            </a:r>
            <a:r>
              <a:rPr lang="en-US" dirty="0" smtClean="0"/>
              <a:t>precipitation of less than 8 </a:t>
            </a:r>
            <a:r>
              <a:rPr lang="en-US" dirty="0" smtClean="0"/>
              <a:t>inches,</a:t>
            </a:r>
            <a:endParaRPr lang="en-US" dirty="0" smtClean="0"/>
          </a:p>
          <a:p>
            <a:r>
              <a:rPr lang="en-US" dirty="0" smtClean="0"/>
              <a:t>Another</a:t>
            </a:r>
            <a:r>
              <a:rPr lang="en-US" dirty="0" smtClean="0"/>
              <a:t> receives </a:t>
            </a:r>
            <a:r>
              <a:rPr lang="en-US" dirty="0" smtClean="0"/>
              <a:t>56 inches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6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Texas Species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472512" cy="41820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In Peril</a:t>
            </a:r>
          </a:p>
          <a:p>
            <a:r>
              <a:rPr lang="en-US" sz="2000" dirty="0">
                <a:effectLst/>
              </a:rPr>
              <a:t>Bear</a:t>
            </a:r>
          </a:p>
          <a:p>
            <a:r>
              <a:rPr lang="en-US" sz="2000" dirty="0" smtClean="0">
                <a:effectLst/>
              </a:rPr>
              <a:t>Mountain lion</a:t>
            </a:r>
          </a:p>
          <a:p>
            <a:r>
              <a:rPr lang="en-US" sz="2000" dirty="0" smtClean="0">
                <a:effectLst/>
              </a:rPr>
              <a:t>Chipmunk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Prairie dog</a:t>
            </a:r>
          </a:p>
          <a:p>
            <a:r>
              <a:rPr lang="en-US" sz="2000" dirty="0">
                <a:effectLst/>
              </a:rPr>
              <a:t>Pronghorn</a:t>
            </a:r>
          </a:p>
          <a:p>
            <a:r>
              <a:rPr lang="en-US" sz="2000" dirty="0" smtClean="0">
                <a:effectLst/>
              </a:rPr>
              <a:t>Otter*</a:t>
            </a:r>
          </a:p>
          <a:p>
            <a:r>
              <a:rPr lang="en-US" sz="2000" dirty="0" smtClean="0">
                <a:effectLst/>
              </a:rPr>
              <a:t>Ocelot!</a:t>
            </a:r>
            <a:endParaRPr lang="en-US" sz="2000" dirty="0">
              <a:effectLst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04725" y="2070846"/>
            <a:ext cx="3472512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u="sng" dirty="0" smtClean="0"/>
              <a:t>Extinct Here</a:t>
            </a:r>
          </a:p>
          <a:p>
            <a:r>
              <a:rPr lang="en-US" sz="2000" dirty="0">
                <a:effectLst/>
              </a:rPr>
              <a:t>Bison</a:t>
            </a:r>
          </a:p>
          <a:p>
            <a:r>
              <a:rPr lang="en-US" sz="2000" dirty="0" smtClean="0">
                <a:effectLst/>
              </a:rPr>
              <a:t>Jaguar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Bighorn </a:t>
            </a:r>
            <a:r>
              <a:rPr lang="en-US" sz="2000" dirty="0" smtClean="0">
                <a:effectLst/>
              </a:rPr>
              <a:t>sheep, (brought back)</a:t>
            </a:r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Wolf (red and gray)</a:t>
            </a:r>
          </a:p>
        </p:txBody>
      </p:sp>
    </p:spTree>
    <p:extLst>
      <p:ext uri="{BB962C8B-B14F-4D97-AF65-F5344CB8AC3E}">
        <p14:creationId xmlns:p14="http://schemas.microsoft.com/office/powerpoint/2010/main" val="413421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Animal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1800" dirty="0">
                <a:effectLst/>
              </a:rPr>
              <a:t>Armadillo</a:t>
            </a:r>
          </a:p>
          <a:p>
            <a:r>
              <a:rPr lang="en-US" sz="1800" dirty="0">
                <a:effectLst/>
              </a:rPr>
              <a:t>Bat </a:t>
            </a:r>
            <a:r>
              <a:rPr lang="en-US" sz="1800" dirty="0" smtClean="0">
                <a:effectLst/>
              </a:rPr>
              <a:t>(33 </a:t>
            </a:r>
            <a:r>
              <a:rPr lang="en-US" sz="1800" dirty="0">
                <a:effectLst/>
              </a:rPr>
              <a:t>species)</a:t>
            </a:r>
          </a:p>
          <a:p>
            <a:r>
              <a:rPr lang="en-US" sz="1800" dirty="0">
                <a:effectLst/>
              </a:rPr>
              <a:t>Dolphin</a:t>
            </a:r>
          </a:p>
          <a:p>
            <a:r>
              <a:rPr lang="en-US" sz="1800" dirty="0">
                <a:effectLst/>
              </a:rPr>
              <a:t>Mole</a:t>
            </a:r>
          </a:p>
          <a:p>
            <a:r>
              <a:rPr lang="en-US" sz="1800" dirty="0">
                <a:effectLst/>
              </a:rPr>
              <a:t>Alligator</a:t>
            </a:r>
          </a:p>
          <a:p>
            <a:r>
              <a:rPr lang="en-US" sz="1800" dirty="0">
                <a:effectLst/>
              </a:rPr>
              <a:t>Coyote</a:t>
            </a:r>
          </a:p>
          <a:p>
            <a:r>
              <a:rPr lang="en-US" sz="1800" dirty="0">
                <a:effectLst/>
              </a:rPr>
              <a:t>Bobcat</a:t>
            </a:r>
          </a:p>
          <a:p>
            <a:r>
              <a:rPr lang="en-US" sz="1800" dirty="0">
                <a:effectLst/>
              </a:rPr>
              <a:t>Fox</a:t>
            </a:r>
          </a:p>
          <a:p>
            <a:r>
              <a:rPr lang="en-US" sz="1800" dirty="0">
                <a:effectLst/>
              </a:rPr>
              <a:t>Raccoon</a:t>
            </a:r>
          </a:p>
          <a:p>
            <a:r>
              <a:rPr lang="en-US" sz="1800" dirty="0">
                <a:effectLst/>
              </a:rPr>
              <a:t>Opossum</a:t>
            </a:r>
          </a:p>
          <a:p>
            <a:r>
              <a:rPr lang="en-US" sz="1800" dirty="0">
                <a:effectLst/>
              </a:rPr>
              <a:t>Rabbit</a:t>
            </a:r>
          </a:p>
          <a:p>
            <a:r>
              <a:rPr lang="en-US" sz="1800" dirty="0">
                <a:effectLst/>
              </a:rPr>
              <a:t>Deer</a:t>
            </a:r>
          </a:p>
          <a:p>
            <a:r>
              <a:rPr lang="en-US" sz="1800" dirty="0">
                <a:effectLst/>
              </a:rPr>
              <a:t>Skunk</a:t>
            </a:r>
          </a:p>
          <a:p>
            <a:r>
              <a:rPr lang="en-US" sz="1800" dirty="0" smtClean="0">
                <a:effectLst/>
              </a:rPr>
              <a:t>Squirrel</a:t>
            </a:r>
          </a:p>
          <a:p>
            <a:endParaRPr lang="en-US" sz="1800" dirty="0">
              <a:effectLst/>
            </a:endParaRPr>
          </a:p>
          <a:p>
            <a:r>
              <a:rPr lang="en-US" sz="1800" dirty="0" smtClean="0">
                <a:effectLst/>
              </a:rPr>
              <a:t>Beaver ** specific habitat needs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410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9468"/>
            <a:ext cx="8369300" cy="1417638"/>
          </a:xfrm>
        </p:spPr>
        <p:txBody>
          <a:bodyPr/>
          <a:lstStyle/>
          <a:p>
            <a:r>
              <a:rPr lang="en-US" dirty="0" smtClean="0"/>
              <a:t>Which Are Keystone </a:t>
            </a:r>
            <a:r>
              <a:rPr lang="en-US" dirty="0" smtClean="0"/>
              <a:t>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4">
            <a:noAutofit/>
          </a:bodyPr>
          <a:lstStyle/>
          <a:p>
            <a:r>
              <a:rPr lang="en-US" sz="1600" dirty="0">
                <a:effectLst/>
              </a:rPr>
              <a:t>Armadillo</a:t>
            </a:r>
          </a:p>
          <a:p>
            <a:r>
              <a:rPr lang="en-US" sz="1600" dirty="0">
                <a:effectLst/>
              </a:rPr>
              <a:t>Bat (27 species)</a:t>
            </a:r>
          </a:p>
          <a:p>
            <a:r>
              <a:rPr lang="en-US" sz="1600" dirty="0">
                <a:effectLst/>
              </a:rPr>
              <a:t>Dolphin</a:t>
            </a:r>
          </a:p>
          <a:p>
            <a:r>
              <a:rPr lang="en-US" sz="1600" dirty="0">
                <a:effectLst/>
              </a:rPr>
              <a:t>Mole</a:t>
            </a:r>
          </a:p>
          <a:p>
            <a:r>
              <a:rPr lang="en-US" sz="1600" dirty="0">
                <a:effectLst/>
              </a:rPr>
              <a:t>Alligator</a:t>
            </a:r>
          </a:p>
          <a:p>
            <a:r>
              <a:rPr lang="en-US" sz="1600" dirty="0">
                <a:effectLst/>
              </a:rPr>
              <a:t>Beaver</a:t>
            </a:r>
          </a:p>
          <a:p>
            <a:r>
              <a:rPr lang="en-US" sz="1600" dirty="0" smtClean="0">
                <a:effectLst/>
              </a:rPr>
              <a:t>Coyote</a:t>
            </a:r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Bobcat</a:t>
            </a:r>
          </a:p>
          <a:p>
            <a:r>
              <a:rPr lang="en-US" sz="1600" dirty="0">
                <a:effectLst/>
              </a:rPr>
              <a:t>Fox</a:t>
            </a:r>
          </a:p>
          <a:p>
            <a:r>
              <a:rPr lang="en-US" sz="1600" dirty="0">
                <a:effectLst/>
              </a:rPr>
              <a:t>Raccoon</a:t>
            </a:r>
          </a:p>
          <a:p>
            <a:r>
              <a:rPr lang="en-US" sz="1600" dirty="0">
                <a:effectLst/>
              </a:rPr>
              <a:t>Opossum</a:t>
            </a:r>
          </a:p>
          <a:p>
            <a:r>
              <a:rPr lang="en-US" sz="1600" dirty="0">
                <a:effectLst/>
              </a:rPr>
              <a:t>Rabbit</a:t>
            </a:r>
          </a:p>
          <a:p>
            <a:r>
              <a:rPr lang="en-US" sz="1600" dirty="0">
                <a:effectLst/>
              </a:rPr>
              <a:t>Deer</a:t>
            </a:r>
          </a:p>
          <a:p>
            <a:r>
              <a:rPr lang="en-US" sz="1600" dirty="0">
                <a:effectLst/>
              </a:rPr>
              <a:t>Skunk</a:t>
            </a:r>
          </a:p>
          <a:p>
            <a:r>
              <a:rPr lang="en-US" sz="1600" dirty="0" smtClean="0">
                <a:effectLst/>
              </a:rPr>
              <a:t>Squirrel</a:t>
            </a:r>
            <a:endParaRPr lang="en-US" sz="1600" dirty="0">
              <a:effectLst/>
            </a:endParaRPr>
          </a:p>
          <a:p>
            <a:r>
              <a:rPr lang="en-US" sz="1600" dirty="0">
                <a:solidFill>
                  <a:srgbClr val="FFFF00"/>
                </a:solidFill>
                <a:effectLst/>
              </a:rPr>
              <a:t>Badger</a:t>
            </a:r>
          </a:p>
          <a:p>
            <a:r>
              <a:rPr lang="en-US" sz="1600" dirty="0">
                <a:solidFill>
                  <a:srgbClr val="FFFF00"/>
                </a:solidFill>
                <a:effectLst/>
              </a:rPr>
              <a:t>Gopher</a:t>
            </a:r>
          </a:p>
          <a:p>
            <a:r>
              <a:rPr lang="en-US" sz="1600" dirty="0">
                <a:solidFill>
                  <a:srgbClr val="FFFF00"/>
                </a:solidFill>
                <a:effectLst/>
              </a:rPr>
              <a:t>Ground squirrel</a:t>
            </a:r>
          </a:p>
          <a:p>
            <a:r>
              <a:rPr lang="en-US" sz="1600" dirty="0">
                <a:solidFill>
                  <a:srgbClr val="FFFF00"/>
                </a:solidFill>
                <a:effectLst/>
              </a:rPr>
              <a:t>Javelina</a:t>
            </a:r>
          </a:p>
          <a:p>
            <a:r>
              <a:rPr lang="en-US" sz="1600" dirty="0">
                <a:solidFill>
                  <a:srgbClr val="FFFF00"/>
                </a:solidFill>
                <a:effectLst/>
              </a:rPr>
              <a:t>Porcupine</a:t>
            </a:r>
          </a:p>
          <a:p>
            <a:r>
              <a:rPr lang="en-US" sz="1600" dirty="0">
                <a:solidFill>
                  <a:srgbClr val="F88600"/>
                </a:solidFill>
                <a:effectLst/>
              </a:rPr>
              <a:t> </a:t>
            </a:r>
            <a:r>
              <a:rPr lang="en-US" sz="1600" dirty="0" smtClean="0">
                <a:solidFill>
                  <a:srgbClr val="F88600"/>
                </a:solidFill>
                <a:effectLst/>
              </a:rPr>
              <a:t>Bear</a:t>
            </a:r>
            <a:endParaRPr lang="en-US" sz="1600" dirty="0">
              <a:solidFill>
                <a:srgbClr val="F88600"/>
              </a:solidFill>
              <a:effectLst/>
            </a:endParaRPr>
          </a:p>
          <a:p>
            <a:r>
              <a:rPr lang="en-US" sz="1600" dirty="0">
                <a:solidFill>
                  <a:schemeClr val="accent2"/>
                </a:solidFill>
                <a:effectLst/>
              </a:rPr>
              <a:t>Mountain lion</a:t>
            </a:r>
          </a:p>
          <a:p>
            <a:r>
              <a:rPr lang="en-US" sz="1600" dirty="0">
                <a:solidFill>
                  <a:schemeClr val="accent2"/>
                </a:solidFill>
                <a:effectLst/>
              </a:rPr>
              <a:t>Chipmunk</a:t>
            </a:r>
          </a:p>
          <a:p>
            <a:r>
              <a:rPr lang="en-US" sz="1600" dirty="0">
                <a:solidFill>
                  <a:schemeClr val="accent2"/>
                </a:solidFill>
                <a:effectLst/>
              </a:rPr>
              <a:t>Prairie dog</a:t>
            </a:r>
          </a:p>
          <a:p>
            <a:r>
              <a:rPr lang="en-US" sz="1600" dirty="0">
                <a:solidFill>
                  <a:schemeClr val="accent2"/>
                </a:solidFill>
                <a:effectLst/>
              </a:rPr>
              <a:t>Pronghorn</a:t>
            </a:r>
          </a:p>
          <a:p>
            <a:r>
              <a:rPr lang="en-US" sz="1600" dirty="0">
                <a:solidFill>
                  <a:schemeClr val="accent2"/>
                </a:solidFill>
                <a:effectLst/>
              </a:rPr>
              <a:t>Otter</a:t>
            </a:r>
          </a:p>
          <a:p>
            <a:r>
              <a:rPr lang="en-US" sz="1600" dirty="0" smtClean="0">
                <a:solidFill>
                  <a:schemeClr val="accent3"/>
                </a:solidFill>
                <a:effectLst/>
              </a:rPr>
              <a:t>Bison</a:t>
            </a:r>
            <a:endParaRPr lang="en-US" sz="1600" dirty="0">
              <a:solidFill>
                <a:schemeClr val="accent3"/>
              </a:solidFill>
              <a:effectLst/>
            </a:endParaRPr>
          </a:p>
          <a:p>
            <a:r>
              <a:rPr lang="en-US" sz="1600" dirty="0">
                <a:solidFill>
                  <a:schemeClr val="accent3"/>
                </a:solidFill>
                <a:effectLst/>
              </a:rPr>
              <a:t>Jaguar</a:t>
            </a:r>
          </a:p>
          <a:p>
            <a:r>
              <a:rPr lang="en-US" sz="1600" dirty="0">
                <a:solidFill>
                  <a:schemeClr val="accent3"/>
                </a:solidFill>
                <a:effectLst/>
              </a:rPr>
              <a:t>Ocelot</a:t>
            </a:r>
          </a:p>
          <a:p>
            <a:r>
              <a:rPr lang="en-US" sz="1600" dirty="0">
                <a:solidFill>
                  <a:schemeClr val="accent3"/>
                </a:solidFill>
                <a:effectLst/>
              </a:rPr>
              <a:t>Bighorn sheep</a:t>
            </a:r>
          </a:p>
          <a:p>
            <a:r>
              <a:rPr lang="en-US" sz="1600" dirty="0">
                <a:solidFill>
                  <a:schemeClr val="accent3"/>
                </a:solidFill>
                <a:effectLst/>
              </a:rPr>
              <a:t>Wolf (red and gray</a:t>
            </a:r>
            <a:r>
              <a:rPr lang="en-US" sz="1600" dirty="0" smtClean="0">
                <a:solidFill>
                  <a:schemeClr val="accent3"/>
                </a:solidFill>
                <a:effectLst/>
              </a:rPr>
              <a:t>)</a:t>
            </a:r>
            <a:endParaRPr lang="en-US" sz="1600" dirty="0"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221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32" y="2381144"/>
            <a:ext cx="8475374" cy="3871737"/>
          </a:xfrm>
        </p:spPr>
        <p:txBody>
          <a:bodyPr>
            <a:normAutofit/>
          </a:bodyPr>
          <a:lstStyle/>
          <a:p>
            <a:r>
              <a:rPr lang="en-US" dirty="0" smtClean="0"/>
              <a:t>Habitat Engineer = Wetlands</a:t>
            </a:r>
          </a:p>
          <a:p>
            <a:r>
              <a:rPr lang="en-US" dirty="0" smtClean="0"/>
              <a:t>Increase diversity both plant &amp; animal population</a:t>
            </a:r>
          </a:p>
          <a:p>
            <a:r>
              <a:rPr lang="en-US" dirty="0" smtClean="0"/>
              <a:t>Up to ½ of all North American bird species feed or nest in</a:t>
            </a:r>
          </a:p>
          <a:p>
            <a:r>
              <a:rPr lang="en-US" dirty="0" smtClean="0"/>
              <a:t>More than 1/3 of endangered or threatened species rely on</a:t>
            </a:r>
          </a:p>
          <a:p>
            <a:r>
              <a:rPr lang="en-US" dirty="0" smtClean="0"/>
              <a:t>Home to nearly 1/3 of our plant species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808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600" y="2882900"/>
            <a:ext cx="4089400" cy="3369981"/>
          </a:xfrm>
        </p:spPr>
        <p:txBody>
          <a:bodyPr/>
          <a:lstStyle/>
          <a:p>
            <a:r>
              <a:rPr lang="en-US" dirty="0" smtClean="0"/>
              <a:t>Birds</a:t>
            </a:r>
          </a:p>
          <a:p>
            <a:r>
              <a:rPr lang="en-US" dirty="0" smtClean="0"/>
              <a:t>Amphibians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4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35" y="79468"/>
            <a:ext cx="8707409" cy="1417638"/>
          </a:xfrm>
        </p:spPr>
        <p:txBody>
          <a:bodyPr/>
          <a:lstStyle/>
          <a:p>
            <a:r>
              <a:rPr lang="en-US" dirty="0" smtClean="0"/>
              <a:t>What does imbalance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95016"/>
            <a:ext cx="7612064" cy="4725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While threatened, endangered, or extinct </a:t>
            </a:r>
            <a:r>
              <a:rPr lang="en-US" sz="2600" dirty="0"/>
              <a:t>s</a:t>
            </a:r>
            <a:r>
              <a:rPr lang="en-US" sz="2600" dirty="0" smtClean="0"/>
              <a:t>pecies are definitely signs, there is no one answer.</a:t>
            </a:r>
          </a:p>
          <a:p>
            <a:pPr marL="0" indent="0" algn="ctr">
              <a:buNone/>
            </a:pPr>
            <a:r>
              <a:rPr lang="en-US" sz="2800" dirty="0" smtClean="0"/>
              <a:t>Causes?</a:t>
            </a:r>
          </a:p>
          <a:p>
            <a:r>
              <a:rPr lang="en-US" dirty="0" smtClean="0"/>
              <a:t>Disease</a:t>
            </a:r>
          </a:p>
          <a:p>
            <a:r>
              <a:rPr lang="en-US" dirty="0" smtClean="0"/>
              <a:t>Predator/prey relationships</a:t>
            </a:r>
          </a:p>
          <a:p>
            <a:r>
              <a:rPr lang="en-US" dirty="0" smtClean="0"/>
              <a:t>Weather</a:t>
            </a:r>
          </a:p>
          <a:p>
            <a:r>
              <a:rPr lang="en-US" dirty="0" smtClean="0"/>
              <a:t>Human influence or interaction with the habitat</a:t>
            </a:r>
          </a:p>
        </p:txBody>
      </p:sp>
    </p:spTree>
    <p:extLst>
      <p:ext uri="{BB962C8B-B14F-4D97-AF65-F5344CB8AC3E}">
        <p14:creationId xmlns:p14="http://schemas.microsoft.com/office/powerpoint/2010/main" val="266989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1435</TotalTime>
  <Words>341</Words>
  <Application>Microsoft Macintosh PowerPoint</Application>
  <PresentationFormat>On-screen Show (4:3)</PresentationFormat>
  <Paragraphs>115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Habitat</vt:lpstr>
      <vt:lpstr>Nature in Balance</vt:lpstr>
      <vt:lpstr>Texas is a place like no other</vt:lpstr>
      <vt:lpstr>Texas is a place like no other</vt:lpstr>
      <vt:lpstr>Native Texas Species </vt:lpstr>
      <vt:lpstr>Common Animal Species</vt:lpstr>
      <vt:lpstr>Which Are Keystone Species?</vt:lpstr>
      <vt:lpstr>Beavers</vt:lpstr>
      <vt:lpstr>Ecological Indicators</vt:lpstr>
      <vt:lpstr>What does imbalance look like?</vt:lpstr>
      <vt:lpstr>What does balance look like?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</dc:creator>
  <cp:lastModifiedBy>Jo</cp:lastModifiedBy>
  <cp:revision>18</cp:revision>
  <dcterms:created xsi:type="dcterms:W3CDTF">2017-12-15T03:02:51Z</dcterms:created>
  <dcterms:modified xsi:type="dcterms:W3CDTF">2019-01-30T00:31:19Z</dcterms:modified>
</cp:coreProperties>
</file>