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zuela, Daniela" initials="VD" lastIdx="1" clrIdx="0">
    <p:extLst>
      <p:ext uri="{19B8F6BF-5375-455C-9EA6-DF929625EA0E}">
        <p15:presenceInfo xmlns:p15="http://schemas.microsoft.com/office/powerpoint/2012/main" userId="S-1-5-21-1953316686-134297160-976760513-567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D"/>
    <a:srgbClr val="63666A"/>
    <a:srgbClr val="C1D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76" y="-920592"/>
            <a:ext cx="12933803" cy="8606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5" y="441432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5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105400" y="721123"/>
            <a:ext cx="8582140" cy="6742805"/>
          </a:xfrm>
          <a:prstGeom prst="rect">
            <a:avLst/>
          </a:prstGeom>
          <a:blipFill dpi="0" rotWithShape="1">
            <a:blip r:embed="rId2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" y="353860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77240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55935"/>
            <a:ext cx="12192000" cy="110998"/>
          </a:xfrm>
          <a:prstGeom prst="rect">
            <a:avLst/>
          </a:prstGeom>
          <a:solidFill>
            <a:srgbClr val="C1D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" y="248223"/>
            <a:ext cx="4024830" cy="3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6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7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BCAB-F804-47FB-9DD6-7FBA45CDB3B1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2F0A0-8F12-4E05-80D8-8E60F10CC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oncursolutions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117" y="1999309"/>
            <a:ext cx="8373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Oswald Regular" panose="02000503000000000000" pitchFamily="2" charset="0"/>
              </a:rPr>
              <a:t>Concur Self – registration</a:t>
            </a:r>
          </a:p>
          <a:p>
            <a:endParaRPr lang="en-US" sz="6000" dirty="0">
              <a:solidFill>
                <a:schemeClr val="bg1"/>
              </a:solidFill>
              <a:latin typeface="Oswald Regular" panose="02000503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94892" y="3128790"/>
            <a:ext cx="5717754" cy="0"/>
          </a:xfrm>
          <a:prstGeom prst="line">
            <a:avLst/>
          </a:prstGeom>
          <a:ln w="19050">
            <a:solidFill>
              <a:srgbClr val="C1D7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4581181" y="3370682"/>
            <a:ext cx="3053881" cy="6394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>
              <a:solidFill>
                <a:schemeClr val="bg1"/>
              </a:solidFill>
              <a:latin typeface="Merriweather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0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50F21-092B-45E0-BA76-EBEEDCF8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560"/>
            <a:ext cx="10515600" cy="522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78AD"/>
                </a:solidFill>
                <a:latin typeface="Merriweather" panose="02060503050406030704" pitchFamily="18" charset="0"/>
              </a:rPr>
              <a:t>Welcome to Concur!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A208A6-339E-42C6-BF7E-A1A18683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05" y="1825625"/>
            <a:ext cx="55859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02EA-4CF3-4C77-B461-29B1F6BC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8" y="109578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Merriweather" panose="02060503050406030704" pitchFamily="18" charset="0"/>
              </a:rPr>
              <a:t>Go to uhcl.edu and click E-Services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Merriweather" panose="02060503050406030704" pitchFamily="18" charset="0"/>
              </a:rPr>
              <a:t>Sign into P.A.S.S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FE011-BFD5-49FF-8219-37249EB8C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707" y="1575844"/>
            <a:ext cx="8350586" cy="1299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F5528-3DB6-4928-9E96-5758CEC73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010" y="3165326"/>
            <a:ext cx="3546196" cy="298316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152EBF0-AD43-43A9-88FD-A27BBB1C5C38}"/>
              </a:ext>
            </a:extLst>
          </p:cNvPr>
          <p:cNvSpPr/>
          <p:nvPr/>
        </p:nvSpPr>
        <p:spPr>
          <a:xfrm>
            <a:off x="3023237" y="1727095"/>
            <a:ext cx="553673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4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83908-1602-46C3-AC80-D373DC1D9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3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Click the Miscellaneous tile</a:t>
            </a:r>
          </a:p>
          <a:p>
            <a:pPr marL="0" indent="0">
              <a:buNone/>
            </a:pPr>
            <a:endParaRPr lang="en-US" sz="2400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714DBC-0A53-4F5F-8311-E5FFDE4F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77" y="1956655"/>
            <a:ext cx="8686921" cy="341863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556ED8-5572-4F47-A3A1-1FB961E12B14}"/>
              </a:ext>
            </a:extLst>
          </p:cNvPr>
          <p:cNvCxnSpPr/>
          <p:nvPr/>
        </p:nvCxnSpPr>
        <p:spPr>
          <a:xfrm flipH="1">
            <a:off x="9702756" y="3875127"/>
            <a:ext cx="1057619" cy="297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94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AB176-7D56-4962-8E99-EB2011860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86" y="1557991"/>
            <a:ext cx="9183831" cy="44908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EE14F5-8E08-434A-910C-11CD3D7F4C61}"/>
              </a:ext>
            </a:extLst>
          </p:cNvPr>
          <p:cNvSpPr txBox="1"/>
          <p:nvPr/>
        </p:nvSpPr>
        <p:spPr>
          <a:xfrm>
            <a:off x="4138080" y="4674887"/>
            <a:ext cx="1919926" cy="2539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9A2B-E02F-4DFF-A951-59BF76699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84" y="986726"/>
            <a:ext cx="10515600" cy="5187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Click on </a:t>
            </a:r>
            <a:r>
              <a:rPr lang="en-US" sz="1800" b="1" dirty="0">
                <a:latin typeface="Merriweather" panose="02060503050406030704" pitchFamily="18" charset="0"/>
              </a:rPr>
              <a:t>Concur Travel Management</a:t>
            </a:r>
            <a:r>
              <a:rPr lang="en-US" sz="1800" dirty="0">
                <a:latin typeface="Merriweather" panose="02060503050406030704" pitchFamily="18" charset="0"/>
              </a:rPr>
              <a:t>.</a:t>
            </a:r>
            <a:endParaRPr lang="en-US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511AB6-FF47-4961-846B-59490CBA2B79}"/>
              </a:ext>
            </a:extLst>
          </p:cNvPr>
          <p:cNvSpPr txBox="1"/>
          <p:nvPr/>
        </p:nvSpPr>
        <p:spPr>
          <a:xfrm>
            <a:off x="4744711" y="3761833"/>
            <a:ext cx="80441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ighlight>
                  <a:srgbClr val="000000"/>
                </a:highlight>
              </a:rPr>
              <a:t>XXXXXXX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B6143-C82F-48E5-B473-3F126AA0E1A9}"/>
              </a:ext>
            </a:extLst>
          </p:cNvPr>
          <p:cNvSpPr txBox="1"/>
          <p:nvPr/>
        </p:nvSpPr>
        <p:spPr>
          <a:xfrm>
            <a:off x="5622891" y="3761833"/>
            <a:ext cx="132546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ighlight>
                  <a:srgbClr val="000000"/>
                </a:highlight>
              </a:rPr>
              <a:t>Supervisor, Debbie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40004-4948-4E5D-989C-A6E59CC47B6D}"/>
              </a:ext>
            </a:extLst>
          </p:cNvPr>
          <p:cNvSpPr txBox="1"/>
          <p:nvPr/>
        </p:nvSpPr>
        <p:spPr>
          <a:xfrm>
            <a:off x="1609729" y="6048828"/>
            <a:ext cx="138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rriweather" panose="02060503050406030704" pitchFamily="18" charset="0"/>
              </a:rPr>
              <a:t>Click Save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D8BC34-8947-4654-A12C-05837EB386ED}"/>
              </a:ext>
            </a:extLst>
          </p:cNvPr>
          <p:cNvSpPr txBox="1"/>
          <p:nvPr/>
        </p:nvSpPr>
        <p:spPr>
          <a:xfrm>
            <a:off x="8728023" y="4291117"/>
            <a:ext cx="2424006" cy="5539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erriweather" panose="02060503050406030704" pitchFamily="18" charset="0"/>
              </a:rPr>
              <a:t>Concur Approver -</a:t>
            </a:r>
            <a:r>
              <a:rPr lang="en-US" sz="1000" dirty="0"/>
              <a:t>If clicked yes: </a:t>
            </a:r>
          </a:p>
          <a:p>
            <a:r>
              <a:rPr lang="en-US" sz="1000" dirty="0"/>
              <a:t>Approvers are automatically notified when a Travel Request is pending their approval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4502BB-AE96-4EA8-8C60-B68D55D35A61}"/>
              </a:ext>
            </a:extLst>
          </p:cNvPr>
          <p:cNvSpPr txBox="1"/>
          <p:nvPr/>
        </p:nvSpPr>
        <p:spPr>
          <a:xfrm>
            <a:off x="8728023" y="5032404"/>
            <a:ext cx="2382255" cy="57708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Merriweather" panose="02060503050406030704" pitchFamily="18" charset="0"/>
              </a:rPr>
              <a:t>Enter Default Cost Center:</a:t>
            </a:r>
          </a:p>
          <a:p>
            <a:r>
              <a:rPr lang="en-US" sz="1050" dirty="0"/>
              <a:t>The default cost center can be updated in the traveler’s Concur profile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926870-903D-42AF-8F83-69F78A803B96}"/>
              </a:ext>
            </a:extLst>
          </p:cNvPr>
          <p:cNvSpPr txBox="1"/>
          <p:nvPr/>
        </p:nvSpPr>
        <p:spPr>
          <a:xfrm>
            <a:off x="3649785" y="5268121"/>
            <a:ext cx="4670956" cy="3280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C43D1F47-F75C-4DFA-BB55-5F70854104C6}"/>
              </a:ext>
            </a:extLst>
          </p:cNvPr>
          <p:cNvSpPr/>
          <p:nvPr/>
        </p:nvSpPr>
        <p:spPr>
          <a:xfrm>
            <a:off x="8446335" y="4515121"/>
            <a:ext cx="281688" cy="2182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C6A1780B-1D55-4C51-87F4-C8A82D776EA0}"/>
              </a:ext>
            </a:extLst>
          </p:cNvPr>
          <p:cNvSpPr/>
          <p:nvPr/>
        </p:nvSpPr>
        <p:spPr>
          <a:xfrm>
            <a:off x="8446335" y="5211824"/>
            <a:ext cx="281688" cy="2182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E7319F3-3DF9-46D4-AB3B-ADB2EA0F69F8}"/>
              </a:ext>
            </a:extLst>
          </p:cNvPr>
          <p:cNvCxnSpPr>
            <a:cxnSpLocks/>
          </p:cNvCxnSpPr>
          <p:nvPr/>
        </p:nvCxnSpPr>
        <p:spPr>
          <a:xfrm flipV="1">
            <a:off x="2997724" y="5871274"/>
            <a:ext cx="584462" cy="3330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095B088-9191-4904-ACCD-DD565E3EB6C6}"/>
              </a:ext>
            </a:extLst>
          </p:cNvPr>
          <p:cNvSpPr/>
          <p:nvPr/>
        </p:nvSpPr>
        <p:spPr>
          <a:xfrm>
            <a:off x="1417786" y="3429000"/>
            <a:ext cx="2070132" cy="4642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5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9A06E-8769-4336-9D1B-4951E779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227"/>
            <a:ext cx="10515600" cy="50281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The page will update and display that the traveler’s registration has been received. 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99C54-E0DA-4468-9D2F-5B519877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15" y="1404301"/>
            <a:ext cx="8242169" cy="500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C93B11-7F24-40C2-9D27-925E191067AC}"/>
              </a:ext>
            </a:extLst>
          </p:cNvPr>
          <p:cNvSpPr txBox="1"/>
          <p:nvPr/>
        </p:nvSpPr>
        <p:spPr>
          <a:xfrm>
            <a:off x="670873" y="6439536"/>
            <a:ext cx="10850252" cy="307777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  <a:latin typeface="Merriweather" panose="02060503050406030704" pitchFamily="18" charset="0"/>
              </a:rPr>
              <a:t>**Please note that this is an overnight process and once access has been given an email will be sent to the traveler**</a:t>
            </a: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206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47586-3E13-467C-9321-048742C1F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0622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Once an email has been received informing traveler’s access in Concur.</a:t>
            </a:r>
          </a:p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Access Concur by returning to PASS – </a:t>
            </a:r>
            <a:r>
              <a:rPr lang="en-US" sz="1800" b="1" dirty="0">
                <a:latin typeface="Merriweather" panose="02060503050406030704" pitchFamily="18" charset="0"/>
              </a:rPr>
              <a:t>Click</a:t>
            </a:r>
            <a:r>
              <a:rPr lang="en-US" sz="1800" dirty="0">
                <a:latin typeface="Merriweather" panose="02060503050406030704" pitchFamily="18" charset="0"/>
              </a:rPr>
              <a:t> the Miscellaneous tile – </a:t>
            </a:r>
            <a:r>
              <a:rPr lang="en-US" sz="1800" b="1" dirty="0">
                <a:latin typeface="Merriweather" panose="02060503050406030704" pitchFamily="18" charset="0"/>
              </a:rPr>
              <a:t>Click</a:t>
            </a:r>
            <a:r>
              <a:rPr lang="en-US" sz="1800" dirty="0">
                <a:latin typeface="Merriweather" panose="02060503050406030704" pitchFamily="18" charset="0"/>
              </a:rPr>
              <a:t> Concur Travel Management link</a:t>
            </a:r>
          </a:p>
          <a:p>
            <a:pPr marL="0" indent="0">
              <a:buNone/>
            </a:pPr>
            <a:endParaRPr lang="en-US" sz="1800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216E6-144A-459E-9151-CE6BCA13A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23" y="2066580"/>
            <a:ext cx="9523329" cy="366219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EC7BBA-240F-4A51-9AAC-E4812C606DDE}"/>
              </a:ext>
            </a:extLst>
          </p:cNvPr>
          <p:cNvCxnSpPr/>
          <p:nvPr/>
        </p:nvCxnSpPr>
        <p:spPr>
          <a:xfrm>
            <a:off x="1109548" y="4351663"/>
            <a:ext cx="587050" cy="2203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1BEF1A-6FF3-45D3-BAAD-5D50DC95D81E}"/>
              </a:ext>
            </a:extLst>
          </p:cNvPr>
          <p:cNvCxnSpPr/>
          <p:nvPr/>
        </p:nvCxnSpPr>
        <p:spPr>
          <a:xfrm>
            <a:off x="3602011" y="3166788"/>
            <a:ext cx="462708" cy="1422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22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084F-7381-4EC9-B59E-38E5F095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Alternatively, go to your web browser and go to </a:t>
            </a:r>
            <a:r>
              <a:rPr lang="en-US" sz="1800" dirty="0">
                <a:latin typeface="Merriweather" panose="02060503050406030704" pitchFamily="18" charset="0"/>
                <a:hlinkClick r:id="rId2"/>
              </a:rPr>
              <a:t>http://www.concursolutions.com</a:t>
            </a:r>
            <a:endParaRPr lang="en-US" sz="1800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endParaRPr lang="en-US" sz="1800" dirty="0">
              <a:latin typeface="Merriweather" panose="020605030504060307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Enter your UHCL email address and click next (example: doej@uhcl.edu)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F8B99-F638-48C4-8171-E625E6406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573" y="2443618"/>
            <a:ext cx="7112854" cy="34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3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A15E-F1D8-4D07-86E0-97DBB74D3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117"/>
            <a:ext cx="10515600" cy="5263072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Merriweather" panose="02060503050406030704" pitchFamily="18" charset="0"/>
              </a:rPr>
              <a:t>Click</a:t>
            </a:r>
            <a:r>
              <a:rPr lang="en-US" sz="1800" dirty="0">
                <a:latin typeface="Merriweather" panose="02060503050406030704" pitchFamily="18" charset="0"/>
              </a:rPr>
              <a:t> Sign in with UHCL - IDP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AEC94E-EA39-4AD7-856C-B84D58EC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282" y="1825625"/>
            <a:ext cx="8855435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3244C5C-8D5E-40D4-87B2-98664D300F6D}"/>
              </a:ext>
            </a:extLst>
          </p:cNvPr>
          <p:cNvCxnSpPr/>
          <p:nvPr/>
        </p:nvCxnSpPr>
        <p:spPr>
          <a:xfrm>
            <a:off x="4081092" y="3435292"/>
            <a:ext cx="10355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26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72902-DCF9-48A2-A377-76B5F92A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09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Merriweather" panose="02060503050406030704" pitchFamily="18" charset="0"/>
              </a:rPr>
              <a:t>Sign in using your user name and password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8A7DB4-5FA8-4E15-9B6F-FFAF857D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6" y="1641067"/>
            <a:ext cx="66541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C87697D73DA4C836C3D0DC50A53BD" ma:contentTypeVersion="16" ma:contentTypeDescription="Create a new document." ma:contentTypeScope="" ma:versionID="ccc0d1660083e7cc0780d0cdaefc2f10">
  <xsd:schema xmlns:xsd="http://www.w3.org/2001/XMLSchema" xmlns:xs="http://www.w3.org/2001/XMLSchema" xmlns:p="http://schemas.microsoft.com/office/2006/metadata/properties" xmlns:ns3="96cd936c-4516-4569-8c97-7c82d7ab543b" xmlns:ns4="2905cd64-2ad4-4425-b4fa-5161f8f7194d" targetNamespace="http://schemas.microsoft.com/office/2006/metadata/properties" ma:root="true" ma:fieldsID="21c9212f1350759214d20afc70be1d24" ns3:_="" ns4:_="">
    <xsd:import namespace="96cd936c-4516-4569-8c97-7c82d7ab543b"/>
    <xsd:import namespace="2905cd64-2ad4-4425-b4fa-5161f8f71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d936c-4516-4569-8c97-7c82d7ab5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5cd64-2ad4-4425-b4fa-5161f8f71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cd936c-4516-4569-8c97-7c82d7ab543b" xsi:nil="true"/>
  </documentManagement>
</p:properties>
</file>

<file path=customXml/itemProps1.xml><?xml version="1.0" encoding="utf-8"?>
<ds:datastoreItem xmlns:ds="http://schemas.openxmlformats.org/officeDocument/2006/customXml" ds:itemID="{796F84DF-7289-4FB8-B00A-B50D0DBFF0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4E91D1-A3A6-44B3-8594-755B483D0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d936c-4516-4569-8c97-7c82d7ab543b"/>
    <ds:schemaRef ds:uri="2905cd64-2ad4-4425-b4fa-5161f8f71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35ADAD-1A89-4716-850B-CCA34807EBF9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2905cd64-2ad4-4425-b4fa-5161f8f7194d"/>
    <ds:schemaRef ds:uri="96cd936c-4516-4569-8c97-7c82d7ab543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193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Merriweather</vt:lpstr>
      <vt:lpstr>Oswald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Hart, Katie Michelle</dc:creator>
  <cp:lastModifiedBy>Valenzuela, Daniela</cp:lastModifiedBy>
  <cp:revision>19</cp:revision>
  <dcterms:created xsi:type="dcterms:W3CDTF">2019-08-29T14:37:25Z</dcterms:created>
  <dcterms:modified xsi:type="dcterms:W3CDTF">2023-06-29T14:43:27Z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0x010100344C87697D73DA4C836C3D0DC50A53BD</vt:lpwstr>
  </property>
</Properties>
</file>