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71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nzuela, Daniela" initials="VD" lastIdx="1" clrIdx="0">
    <p:extLst>
      <p:ext uri="{19B8F6BF-5375-455C-9EA6-DF929625EA0E}">
        <p15:presenceInfo xmlns:p15="http://schemas.microsoft.com/office/powerpoint/2012/main" userId="S-1-5-21-1953316686-134297160-976760513-567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72E"/>
    <a:srgbClr val="0078AD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5D1EE4-240C-CBE6-7A8C-7171E52774CF}" v="24" dt="2023-06-29T16:07:59.992"/>
    <p1510:client id="{4C2C7711-5F0F-90BB-687C-E4FBEE344EF1}" v="107" dt="2023-06-29T16:00:36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676" y="-920592"/>
            <a:ext cx="12933803" cy="8606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585" y="441432"/>
            <a:ext cx="4024830" cy="32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5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5105400" y="721123"/>
            <a:ext cx="8582140" cy="6742805"/>
          </a:xfrm>
          <a:prstGeom prst="rect">
            <a:avLst/>
          </a:prstGeom>
          <a:blipFill dpi="0" rotWithShape="1">
            <a:blip r:embed="rId2">
              <a:alphaModFix amt="1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2" y="353860"/>
            <a:ext cx="4024830" cy="32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2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rgbClr val="007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755935"/>
            <a:ext cx="12192000" cy="110998"/>
          </a:xfrm>
          <a:prstGeom prst="rect">
            <a:avLst/>
          </a:prstGeom>
          <a:solidFill>
            <a:srgbClr val="C1D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34" y="248223"/>
            <a:ext cx="4024830" cy="32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0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6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4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0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0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7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2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DBCAB-F804-47FB-9DD6-7FBA45CDB3B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4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ConcurTravel@UHCL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oncursolutions.com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699" y="1999309"/>
            <a:ext cx="12042077" cy="5324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  <a:latin typeface="Oswald Regular"/>
              </a:rPr>
              <a:t>Concur</a:t>
            </a:r>
            <a:endParaRPr lang="en-US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pPr algn="ctr"/>
            <a:r>
              <a:rPr lang="en-US" sz="6000">
                <a:solidFill>
                  <a:schemeClr val="bg1"/>
                </a:solidFill>
                <a:latin typeface="Oswald Regular"/>
              </a:rPr>
              <a:t>Self – Registration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pPr algn="ctr"/>
            <a:endParaRPr lang="en-US" sz="6000">
              <a:solidFill>
                <a:schemeClr val="bg1"/>
              </a:solidFill>
              <a:latin typeface="Oswald Regular"/>
            </a:endParaRPr>
          </a:p>
          <a:p>
            <a:pPr algn="ctr"/>
            <a:r>
              <a:rPr lang="en-US" sz="4000">
                <a:solidFill>
                  <a:schemeClr val="bg1"/>
                </a:solidFill>
                <a:latin typeface="Oswald Regular"/>
              </a:rPr>
              <a:t>July 2023</a:t>
            </a:r>
            <a:endParaRPr lang="en-US" sz="4000">
              <a:solidFill>
                <a:schemeClr val="bg1"/>
              </a:solidFill>
              <a:latin typeface="Oswald Regular" panose="02000503000000000000" pitchFamily="2" charset="0"/>
            </a:endParaRPr>
          </a:p>
          <a:p>
            <a:pPr algn="ctr"/>
            <a:endParaRPr lang="en-US" sz="6000">
              <a:solidFill>
                <a:schemeClr val="bg1"/>
              </a:solidFill>
              <a:latin typeface="Oswald Regular" panose="02000503000000000000" pitchFamily="2" charset="0"/>
            </a:endParaRPr>
          </a:p>
          <a:p>
            <a:endParaRPr lang="en-US" sz="6000">
              <a:solidFill>
                <a:schemeClr val="bg1"/>
              </a:solidFill>
              <a:latin typeface="Oswald Regular" panose="02000503000000000000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829274" y="3432705"/>
            <a:ext cx="3053881" cy="6394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>
              <a:solidFill>
                <a:schemeClr val="bg1"/>
              </a:solidFill>
              <a:latin typeface="Merriweathe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202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72902-DCF9-48A2-A377-76B5F92AA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095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>
                <a:latin typeface="Merriweather"/>
              </a:rPr>
              <a:t>10. Sign in with your SSO username and password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8A7DB4-5FA8-4E15-9B6F-FFAF857D2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66" y="1641067"/>
            <a:ext cx="665412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26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50F21-092B-45E0-BA76-EBEEDCF83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2560"/>
            <a:ext cx="10515600" cy="52211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>
                <a:solidFill>
                  <a:srgbClr val="0078AD"/>
                </a:solidFill>
                <a:latin typeface="Merriweather" panose="02060503050406030704" pitchFamily="18" charset="0"/>
              </a:rPr>
              <a:t>Welcome to Concur!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A208A6-339E-42C6-BF7E-A1A186832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005" y="1825625"/>
            <a:ext cx="55859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48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90177-3171-4FE1-9FD1-CF1B6F5EB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660" y="2301683"/>
            <a:ext cx="10078340" cy="2387600"/>
          </a:xfrm>
        </p:spPr>
        <p:txBody>
          <a:bodyPr>
            <a:no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Merriweather" panose="02060503050406030704" pitchFamily="18" charset="0"/>
              </a:rPr>
              <a:t>For any questions regarding Concur please email:</a:t>
            </a:r>
            <a:br>
              <a:rPr lang="en-US" sz="4800" b="1">
                <a:solidFill>
                  <a:schemeClr val="bg1"/>
                </a:solidFill>
                <a:latin typeface="Merriweather" panose="02060503050406030704" pitchFamily="18" charset="0"/>
              </a:rPr>
            </a:br>
            <a:br>
              <a:rPr lang="en-US" sz="4800" b="1">
                <a:solidFill>
                  <a:schemeClr val="bg1"/>
                </a:solidFill>
                <a:latin typeface="Merriweather" panose="02060503050406030704" pitchFamily="18" charset="0"/>
              </a:rPr>
            </a:br>
            <a:r>
              <a:rPr lang="en-US" sz="4800" b="1">
                <a:solidFill>
                  <a:schemeClr val="bg1"/>
                </a:solidFill>
                <a:latin typeface="Merriweather" panose="02060503050406030704" pitchFamily="18" charset="0"/>
              </a:rPr>
              <a:t> </a:t>
            </a:r>
            <a:r>
              <a:rPr lang="en-US" sz="4800" b="1">
                <a:solidFill>
                  <a:srgbClr val="C1D72E"/>
                </a:solidFill>
                <a:latin typeface="Merriweather" panose="020605030504060307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ConcurTravel@UHCL.edu</a:t>
            </a:r>
            <a:endParaRPr lang="en-US" sz="4800" b="1">
              <a:solidFill>
                <a:srgbClr val="C1D72E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72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A02EA-4CF3-4C77-B461-29B1F6BC4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308" y="109578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>
                <a:latin typeface="Merriweather" panose="02060503050406030704" pitchFamily="18" charset="0"/>
              </a:rPr>
              <a:t>1. Go to uhcl.edu and click E-Services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2400">
                <a:latin typeface="Merriweather" panose="02060503050406030704" pitchFamily="18" charset="0"/>
              </a:rPr>
              <a:t>2. Sign into P.A.S.S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1FE011-BFD5-49FF-8219-37249EB8C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707" y="1575844"/>
            <a:ext cx="8350586" cy="12993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F5528-3DB6-4928-9E96-5758CEC73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010" y="3165326"/>
            <a:ext cx="3546196" cy="298316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152EBF0-AD43-43A9-88FD-A27BBB1C5C38}"/>
              </a:ext>
            </a:extLst>
          </p:cNvPr>
          <p:cNvSpPr/>
          <p:nvPr/>
        </p:nvSpPr>
        <p:spPr>
          <a:xfrm>
            <a:off x="3023237" y="1727095"/>
            <a:ext cx="553673" cy="3942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4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83908-1602-46C3-AC80-D373DC1D9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253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1800">
                <a:latin typeface="Merriweather" panose="02060503050406030704" pitchFamily="18" charset="0"/>
              </a:rPr>
              <a:t>3. Click the Miscellaneous tile</a:t>
            </a:r>
          </a:p>
          <a:p>
            <a:pPr marL="0" indent="0">
              <a:buNone/>
            </a:pPr>
            <a:endParaRPr lang="en-US" sz="2400">
              <a:latin typeface="Merriweather" panose="02060503050406030704" pitchFamily="18" charset="0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714DBC-0A53-4F5F-8311-E5FFDE4F2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977" y="1956655"/>
            <a:ext cx="8686921" cy="341863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B556ED8-5572-4F47-A3A1-1FB961E12B14}"/>
              </a:ext>
            </a:extLst>
          </p:cNvPr>
          <p:cNvCxnSpPr/>
          <p:nvPr/>
        </p:nvCxnSpPr>
        <p:spPr>
          <a:xfrm flipH="1">
            <a:off x="9702756" y="3875127"/>
            <a:ext cx="1057619" cy="2974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942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BAB176-7D56-4962-8E99-EB2011860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786" y="1557991"/>
            <a:ext cx="9183831" cy="44908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5EE14F5-8E08-434A-910C-11CD3D7F4C61}"/>
              </a:ext>
            </a:extLst>
          </p:cNvPr>
          <p:cNvSpPr txBox="1"/>
          <p:nvPr/>
        </p:nvSpPr>
        <p:spPr>
          <a:xfrm>
            <a:off x="4138080" y="4674887"/>
            <a:ext cx="1919926" cy="25391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sz="10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A9A2B-E02F-4DFF-A951-59BF76699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084" y="986726"/>
            <a:ext cx="10515600" cy="5187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>
                <a:latin typeface="Merriweather" panose="02060503050406030704" pitchFamily="18" charset="0"/>
              </a:rPr>
              <a:t>4. Click on </a:t>
            </a:r>
            <a:r>
              <a:rPr lang="en-US" sz="1800" b="1">
                <a:latin typeface="Merriweather" panose="02060503050406030704" pitchFamily="18" charset="0"/>
              </a:rPr>
              <a:t>Concur Travel Management</a:t>
            </a:r>
            <a:r>
              <a:rPr lang="en-US" sz="1800">
                <a:latin typeface="Merriweather" panose="02060503050406030704" pitchFamily="18" charset="0"/>
              </a:rPr>
              <a:t>.</a:t>
            </a:r>
            <a:endParaRPr lang="en-US">
              <a:latin typeface="Merriweather" panose="02060503050406030704" pitchFamily="18" charset="0"/>
            </a:endParaRPr>
          </a:p>
          <a:p>
            <a:pPr marL="0" indent="0">
              <a:buNone/>
            </a:pPr>
            <a:endParaRPr lang="en-US">
              <a:latin typeface="Merriweather" panose="02060503050406030704" pitchFamily="18" charset="0"/>
            </a:endParaRPr>
          </a:p>
          <a:p>
            <a:pPr marL="0" indent="0">
              <a:buNone/>
            </a:pPr>
            <a:endParaRPr lang="en-US">
              <a:latin typeface="Merriweather" panose="02060503050406030704" pitchFamily="18" charset="0"/>
            </a:endParaRPr>
          </a:p>
          <a:p>
            <a:pPr marL="0" indent="0">
              <a:buNone/>
            </a:pPr>
            <a:endParaRPr lang="en-US">
              <a:latin typeface="Merriweather" panose="02060503050406030704" pitchFamily="18" charset="0"/>
            </a:endParaRPr>
          </a:p>
          <a:p>
            <a:pPr marL="0" indent="0">
              <a:buNone/>
            </a:pPr>
            <a:endParaRPr lang="en-US">
              <a:latin typeface="Merriweather" panose="02060503050406030704" pitchFamily="18" charset="0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240004-4948-4E5D-989C-A6E59CC47B6D}"/>
              </a:ext>
            </a:extLst>
          </p:cNvPr>
          <p:cNvSpPr txBox="1"/>
          <p:nvPr/>
        </p:nvSpPr>
        <p:spPr>
          <a:xfrm>
            <a:off x="1609729" y="6048828"/>
            <a:ext cx="138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Merriweather" panose="02060503050406030704" pitchFamily="18" charset="0"/>
              </a:rPr>
              <a:t>Click Save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D8BC34-8947-4654-A12C-05837EB386ED}"/>
              </a:ext>
            </a:extLst>
          </p:cNvPr>
          <p:cNvSpPr txBox="1"/>
          <p:nvPr/>
        </p:nvSpPr>
        <p:spPr>
          <a:xfrm>
            <a:off x="8728022" y="4291117"/>
            <a:ext cx="3293401" cy="66172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>
                <a:latin typeface="Merriweather" panose="02060503050406030704" pitchFamily="18" charset="0"/>
              </a:rPr>
              <a:t>Concur Approver - </a:t>
            </a:r>
            <a:r>
              <a:rPr lang="en-US" sz="900">
                <a:latin typeface="Merriweather" panose="02060503050406030704" pitchFamily="18" charset="0"/>
              </a:rPr>
              <a:t>if you expect to approve your area’s travel request and expense report click the YES box. The Travel Office will verify approvers for each </a:t>
            </a:r>
          </a:p>
          <a:p>
            <a:r>
              <a:rPr lang="en-US" sz="900">
                <a:latin typeface="Merriweather" panose="02060503050406030704" pitchFamily="18" charset="0"/>
              </a:rPr>
              <a:t>department/division</a:t>
            </a:r>
            <a:endParaRPr lang="en-US" sz="9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4502BB-AE96-4EA8-8C60-B68D55D35A61}"/>
              </a:ext>
            </a:extLst>
          </p:cNvPr>
          <p:cNvSpPr txBox="1"/>
          <p:nvPr/>
        </p:nvSpPr>
        <p:spPr>
          <a:xfrm>
            <a:off x="8728023" y="5032404"/>
            <a:ext cx="3293400" cy="53091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>
                <a:latin typeface="Merriweather" panose="02060503050406030704" pitchFamily="18" charset="0"/>
              </a:rPr>
              <a:t>Enter Default Cost Center: </a:t>
            </a:r>
            <a:r>
              <a:rPr lang="en-US" sz="900">
                <a:latin typeface="Merriweather" panose="02060503050406030704" pitchFamily="18" charset="0"/>
              </a:rPr>
              <a:t>This is for registration purposes only. The cost center(s) can be updated in the traveler’s Concur profile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926870-903D-42AF-8F83-69F78A803B96}"/>
              </a:ext>
            </a:extLst>
          </p:cNvPr>
          <p:cNvSpPr txBox="1"/>
          <p:nvPr/>
        </p:nvSpPr>
        <p:spPr>
          <a:xfrm>
            <a:off x="3649785" y="5268121"/>
            <a:ext cx="4670956" cy="32806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sz="1050"/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C43D1F47-F75C-4DFA-BB55-5F70854104C6}"/>
              </a:ext>
            </a:extLst>
          </p:cNvPr>
          <p:cNvSpPr/>
          <p:nvPr/>
        </p:nvSpPr>
        <p:spPr>
          <a:xfrm>
            <a:off x="8446335" y="4515121"/>
            <a:ext cx="281688" cy="21824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Left 26">
            <a:extLst>
              <a:ext uri="{FF2B5EF4-FFF2-40B4-BE49-F238E27FC236}">
                <a16:creationId xmlns:a16="http://schemas.microsoft.com/office/drawing/2014/main" id="{C6A1780B-1D55-4C51-87F4-C8A82D776EA0}"/>
              </a:ext>
            </a:extLst>
          </p:cNvPr>
          <p:cNvSpPr/>
          <p:nvPr/>
        </p:nvSpPr>
        <p:spPr>
          <a:xfrm>
            <a:off x="8446335" y="5211824"/>
            <a:ext cx="281688" cy="21824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E7319F3-3DF9-46D4-AB3B-ADB2EA0F69F8}"/>
              </a:ext>
            </a:extLst>
          </p:cNvPr>
          <p:cNvCxnSpPr>
            <a:cxnSpLocks/>
          </p:cNvCxnSpPr>
          <p:nvPr/>
        </p:nvCxnSpPr>
        <p:spPr>
          <a:xfrm flipV="1">
            <a:off x="2997724" y="5871274"/>
            <a:ext cx="584462" cy="3330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095B088-9191-4904-ACCD-DD565E3EB6C6}"/>
              </a:ext>
            </a:extLst>
          </p:cNvPr>
          <p:cNvSpPr/>
          <p:nvPr/>
        </p:nvSpPr>
        <p:spPr>
          <a:xfrm>
            <a:off x="1417786" y="3429000"/>
            <a:ext cx="2070132" cy="46427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900F61C-0043-4C2E-937E-95116CBB4A7A}"/>
              </a:ext>
            </a:extLst>
          </p:cNvPr>
          <p:cNvCxnSpPr/>
          <p:nvPr/>
        </p:nvCxnSpPr>
        <p:spPr>
          <a:xfrm>
            <a:off x="4551764" y="2375122"/>
            <a:ext cx="385894" cy="0"/>
          </a:xfrm>
          <a:prstGeom prst="line">
            <a:avLst/>
          </a:prstGeom>
          <a:ln w="730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A5DAA6-CD86-413D-BB0C-9B926680D5E0}"/>
              </a:ext>
            </a:extLst>
          </p:cNvPr>
          <p:cNvCxnSpPr/>
          <p:nvPr/>
        </p:nvCxnSpPr>
        <p:spPr>
          <a:xfrm>
            <a:off x="4937658" y="3893270"/>
            <a:ext cx="360206" cy="0"/>
          </a:xfrm>
          <a:prstGeom prst="line">
            <a:avLst/>
          </a:prstGeom>
          <a:ln w="952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695586-7343-476E-92D2-721A6B6AAE70}"/>
              </a:ext>
            </a:extLst>
          </p:cNvPr>
          <p:cNvCxnSpPr>
            <a:cxnSpLocks/>
          </p:cNvCxnSpPr>
          <p:nvPr/>
        </p:nvCxnSpPr>
        <p:spPr>
          <a:xfrm>
            <a:off x="4364610" y="2960016"/>
            <a:ext cx="1574277" cy="0"/>
          </a:xfrm>
          <a:prstGeom prst="line">
            <a:avLst/>
          </a:prstGeom>
          <a:ln w="920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054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9A06E-8769-4336-9D1B-4951E7797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2227"/>
            <a:ext cx="10515600" cy="5028180"/>
          </a:xfrm>
        </p:spPr>
        <p:txBody>
          <a:bodyPr/>
          <a:lstStyle/>
          <a:p>
            <a:pPr marL="0" indent="0">
              <a:buNone/>
            </a:pPr>
            <a:r>
              <a:rPr lang="en-US" sz="1800">
                <a:latin typeface="Merriweather" panose="02060503050406030704" pitchFamily="18" charset="0"/>
              </a:rPr>
              <a:t>6. The page will update and display that the traveler’s registration has been received. </a:t>
            </a:r>
            <a:r>
              <a:rPr lang="en-US" sz="1800"/>
              <a:t> 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D99C54-E0DA-4468-9D2F-5B5198771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915" y="1404301"/>
            <a:ext cx="8242169" cy="5000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C93B11-7F24-40C2-9D27-925E191067AC}"/>
              </a:ext>
            </a:extLst>
          </p:cNvPr>
          <p:cNvSpPr txBox="1"/>
          <p:nvPr/>
        </p:nvSpPr>
        <p:spPr>
          <a:xfrm>
            <a:off x="670873" y="6439536"/>
            <a:ext cx="10850252" cy="307777"/>
          </a:xfrm>
          <a:prstGeom prst="rect">
            <a:avLst/>
          </a:prstGeom>
          <a:noFill/>
          <a:ln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400">
                <a:highlight>
                  <a:srgbClr val="FFFF00"/>
                </a:highlight>
                <a:latin typeface="Merriweather" panose="02060503050406030704" pitchFamily="18" charset="0"/>
              </a:rPr>
              <a:t>**Please note that this is an overnight process and once access has been given an email will be sent to the traveler**</a:t>
            </a:r>
            <a:endParaRPr lang="en-US" sz="140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42067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47586-3E13-467C-9321-048742C1F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921" y="106222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>
                <a:latin typeface="Merriweather" panose="02060503050406030704" pitchFamily="18" charset="0"/>
              </a:rPr>
              <a:t>5. After the traveler receives an email confirming access, they should login again.</a:t>
            </a:r>
          </a:p>
          <a:p>
            <a:pPr marL="0" indent="0">
              <a:buNone/>
            </a:pPr>
            <a:endParaRPr lang="en-US" sz="1800">
              <a:latin typeface="Merriweather" panose="02060503050406030704" pitchFamily="18" charset="0"/>
            </a:endParaRPr>
          </a:p>
          <a:p>
            <a:pPr marL="0" indent="0">
              <a:buNone/>
            </a:pPr>
            <a:r>
              <a:rPr lang="en-US" sz="1800">
                <a:latin typeface="Merriweather"/>
              </a:rPr>
              <a:t>6. Access Concur by returning to PASS – </a:t>
            </a:r>
            <a:r>
              <a:rPr lang="en-US" sz="1800" b="1">
                <a:latin typeface="Merriweather"/>
              </a:rPr>
              <a:t>Click</a:t>
            </a:r>
            <a:r>
              <a:rPr lang="en-US" sz="1800">
                <a:latin typeface="Merriweather"/>
              </a:rPr>
              <a:t> the Miscellaneous tile – </a:t>
            </a:r>
            <a:r>
              <a:rPr lang="en-US" sz="1800" b="1">
                <a:latin typeface="Merriweather"/>
              </a:rPr>
              <a:t>Click</a:t>
            </a:r>
            <a:r>
              <a:rPr lang="en-US" sz="1800">
                <a:latin typeface="Merriweather"/>
              </a:rPr>
              <a:t> Concur </a:t>
            </a:r>
          </a:p>
          <a:p>
            <a:pPr marL="0" indent="0">
              <a:buNone/>
            </a:pPr>
            <a:r>
              <a:rPr lang="en-US" sz="1800">
                <a:latin typeface="Merriweather"/>
              </a:rPr>
              <a:t>Travel Management link</a:t>
            </a:r>
            <a:endParaRPr lang="en-US">
              <a:latin typeface="Merriweather"/>
            </a:endParaRPr>
          </a:p>
          <a:p>
            <a:pPr marL="0" indent="0">
              <a:buNone/>
            </a:pPr>
            <a:endParaRPr lang="en-US" sz="1800">
              <a:latin typeface="Merriweather" panose="02060503050406030704" pitchFamily="18" charset="0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0216E6-144A-459E-9151-CE6BCA13A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515" y="2830684"/>
            <a:ext cx="9523329" cy="366219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0EC7BBA-240F-4A51-9AAC-E4812C606DDE}"/>
              </a:ext>
            </a:extLst>
          </p:cNvPr>
          <p:cNvCxnSpPr/>
          <p:nvPr/>
        </p:nvCxnSpPr>
        <p:spPr>
          <a:xfrm>
            <a:off x="763990" y="5237710"/>
            <a:ext cx="587050" cy="22033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E1BEF1A-6FF3-45D3-BAAD-5D50DC95D81E}"/>
              </a:ext>
            </a:extLst>
          </p:cNvPr>
          <p:cNvCxnSpPr/>
          <p:nvPr/>
        </p:nvCxnSpPr>
        <p:spPr>
          <a:xfrm>
            <a:off x="3602011" y="3166788"/>
            <a:ext cx="462708" cy="14221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228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C084F-7381-4EC9-B59E-38E5F095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>
                <a:latin typeface="Merriweather"/>
              </a:rPr>
              <a:t>7. Or access it on the web - </a:t>
            </a:r>
            <a:r>
              <a:rPr lang="en-US" sz="1800">
                <a:latin typeface="Merriweather"/>
                <a:hlinkClick r:id="rId2"/>
              </a:rPr>
              <a:t>http://www.concursolutions.com</a:t>
            </a:r>
            <a:endParaRPr lang="en-US" sz="1800">
              <a:latin typeface="Merriweather"/>
            </a:endParaRPr>
          </a:p>
          <a:p>
            <a:pPr marL="0" indent="0">
              <a:buNone/>
            </a:pPr>
            <a:endParaRPr lang="en-US" sz="1800">
              <a:latin typeface="Merriweather" panose="02060503050406030704" pitchFamily="18" charset="0"/>
            </a:endParaRPr>
          </a:p>
          <a:p>
            <a:pPr marL="0" indent="0">
              <a:buNone/>
            </a:pPr>
            <a:r>
              <a:rPr lang="en-US" sz="1800">
                <a:latin typeface="Merriweather"/>
              </a:rPr>
              <a:t>8. Enter your UHCL email address and click next (example: doej@uhcl.edu)</a:t>
            </a:r>
          </a:p>
          <a:p>
            <a:pPr marL="0" indent="0">
              <a:buNone/>
            </a:pPr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5F8B99-F638-48C4-8171-E625E6406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573" y="2443618"/>
            <a:ext cx="7112854" cy="349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31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4A15E-F1D8-4D07-86E0-97DBB74D3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6117"/>
            <a:ext cx="10515600" cy="52630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b="1">
                <a:latin typeface="Merriweather"/>
              </a:rPr>
              <a:t>9. Click</a:t>
            </a:r>
            <a:r>
              <a:rPr lang="en-US" sz="1800">
                <a:latin typeface="Merriweather"/>
              </a:rPr>
              <a:t> Sign in with UHCL - IDP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AEC94E-EA39-4AD7-856C-B84D58EC5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282" y="1825625"/>
            <a:ext cx="8855435" cy="435133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3244C5C-8D5E-40D4-87B2-98664D300F6D}"/>
              </a:ext>
            </a:extLst>
          </p:cNvPr>
          <p:cNvCxnSpPr/>
          <p:nvPr/>
        </p:nvCxnSpPr>
        <p:spPr>
          <a:xfrm>
            <a:off x="4081092" y="3435292"/>
            <a:ext cx="103558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267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7D77DF872DC40806A5C0D8BF62B70" ma:contentTypeVersion="14" ma:contentTypeDescription="Create a new document." ma:contentTypeScope="" ma:versionID="e91b60746067d3b7e625278a1a9e0a82">
  <xsd:schema xmlns:xsd="http://www.w3.org/2001/XMLSchema" xmlns:xs="http://www.w3.org/2001/XMLSchema" xmlns:p="http://schemas.microsoft.com/office/2006/metadata/properties" xmlns:ns3="6358e399-9328-4477-9294-48835a573805" xmlns:ns4="ed3d6f32-097e-467d-aac7-cd30327d8519" targetNamespace="http://schemas.microsoft.com/office/2006/metadata/properties" ma:root="true" ma:fieldsID="f3fbb18e064f1152c364fa10ed3a1d39" ns3:_="" ns4:_="">
    <xsd:import namespace="6358e399-9328-4477-9294-48835a573805"/>
    <xsd:import namespace="ed3d6f32-097e-467d-aac7-cd30327d851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58e399-9328-4477-9294-48835a5738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3d6f32-097e-467d-aac7-cd30327d851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358e399-9328-4477-9294-48835a573805" xsi:nil="true"/>
  </documentManagement>
</p:properties>
</file>

<file path=customXml/itemProps1.xml><?xml version="1.0" encoding="utf-8"?>
<ds:datastoreItem xmlns:ds="http://schemas.openxmlformats.org/officeDocument/2006/customXml" ds:itemID="{EB18FA03-0697-48EC-85BF-BA227A7CF4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58e399-9328-4477-9294-48835a573805"/>
    <ds:schemaRef ds:uri="ed3d6f32-097e-467d-aac7-cd30327d85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6F84DF-7289-4FB8-B00A-B50D0DBFF0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35ADAD-1A89-4716-850B-CCA34807EBF9}">
  <ds:schemaRefs>
    <ds:schemaRef ds:uri="ed3d6f32-097e-467d-aac7-cd30327d8519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6358e399-9328-4477-9294-48835a573805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251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Merriweather</vt:lpstr>
      <vt:lpstr>Oswald Regular</vt:lpstr>
      <vt:lpstr>Office Theme</vt:lpstr>
      <vt:lpstr>PowerPoint Presentation</vt:lpstr>
      <vt:lpstr>For any questions regarding Concur please email:   ConcurTravel@UHCL.edu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Hart, Katie Michelle</dc:creator>
  <cp:lastModifiedBy>Valenzuela, Daniela</cp:lastModifiedBy>
  <cp:revision>4</cp:revision>
  <dcterms:created xsi:type="dcterms:W3CDTF">2019-08-29T14:37:25Z</dcterms:created>
  <dcterms:modified xsi:type="dcterms:W3CDTF">2023-07-31T20:09:41Z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0x0101001657D77DF872DC40806A5C0D8BF62B70</vt:lpwstr>
  </property>
</Properties>
</file>