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3" r:id="rId26"/>
    <p:sldId id="281" r:id="rId27"/>
  </p:sldIdLst>
  <p:sldSz cx="10058400" cy="7772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901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7724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2053445"/>
            <a:ext cx="5839753" cy="1717604"/>
          </a:xfrm>
        </p:spPr>
        <p:txBody>
          <a:bodyPr anchor="b">
            <a:noAutofit/>
          </a:bodyPr>
          <a:lstStyle>
            <a:lvl1pPr algn="ctr">
              <a:defRPr sz="52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4078104"/>
            <a:ext cx="5839753" cy="1561338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728549"/>
            <a:ext cx="740604" cy="31665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728549"/>
            <a:ext cx="4471346" cy="316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728549"/>
            <a:ext cx="454831" cy="316653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934173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3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457470"/>
            <a:ext cx="7478607" cy="642303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70658"/>
            <a:ext cx="7800630" cy="380943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6099774"/>
            <a:ext cx="7478607" cy="5595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1027789"/>
            <a:ext cx="7478607" cy="3510908"/>
          </a:xfrm>
        </p:spPr>
        <p:txBody>
          <a:bodyPr anchor="ctr">
            <a:normAutofit/>
          </a:bodyPr>
          <a:lstStyle>
            <a:lvl1pPr algn="ctr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45755"/>
            <a:ext cx="7478610" cy="1813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692226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0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113083"/>
            <a:ext cx="7040275" cy="2686757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799840"/>
            <a:ext cx="6482078" cy="73885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922521"/>
            <a:ext cx="7478612" cy="17367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1026077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79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204919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79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692226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8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749725"/>
            <a:ext cx="7478601" cy="1664640"/>
          </a:xfrm>
        </p:spPr>
        <p:txBody>
          <a:bodyPr anchor="b">
            <a:normAutofit/>
          </a:bodyPr>
          <a:lstStyle>
            <a:lvl1pPr algn="l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414365"/>
            <a:ext cx="7478603" cy="97512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113083"/>
            <a:ext cx="6957685" cy="2542824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4124554"/>
            <a:ext cx="7478603" cy="100523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5133623"/>
            <a:ext cx="7478610" cy="1525693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1016481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955425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8862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0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113082"/>
            <a:ext cx="7478607" cy="260039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4041648"/>
            <a:ext cx="7478603" cy="102595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5066454"/>
            <a:ext cx="7478607" cy="1592863"/>
          </a:xfrm>
        </p:spPr>
        <p:txBody>
          <a:bodyPr anchor="t">
            <a:normAutofit/>
          </a:bodyPr>
          <a:lstStyle>
            <a:lvl1pPr marL="0" indent="0" algn="l">
              <a:buNone/>
              <a:defRPr sz="1760">
                <a:solidFill>
                  <a:schemeClr val="tx1"/>
                </a:solidFill>
              </a:defRPr>
            </a:lvl1pPr>
            <a:lvl2pPr marL="5029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8862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822154"/>
            <a:ext cx="7478610" cy="383716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668626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1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1027790"/>
            <a:ext cx="1780823" cy="5631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1027790"/>
            <a:ext cx="5407060" cy="563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1027790"/>
            <a:ext cx="0" cy="563152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9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 u="sng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04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668626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860268"/>
            <a:ext cx="7255087" cy="2065516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4232841"/>
            <a:ext cx="7255087" cy="123535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407931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3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67042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1037382"/>
            <a:ext cx="7478607" cy="1477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818791"/>
            <a:ext cx="3671316" cy="39069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818791"/>
            <a:ext cx="3671316" cy="39069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3013004"/>
            <a:ext cx="367131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675697"/>
            <a:ext cx="3671316" cy="30675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3013004"/>
            <a:ext cx="367131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675697"/>
            <a:ext cx="3671316" cy="30675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668626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37382"/>
            <a:ext cx="7478609" cy="1477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668626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6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573672"/>
            <a:ext cx="2790478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113084"/>
            <a:ext cx="4241093" cy="554623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435207"/>
            <a:ext cx="2790478" cy="2763525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300871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0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135010"/>
            <a:ext cx="3995422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70658"/>
            <a:ext cx="3222409" cy="543108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689490"/>
            <a:ext cx="3995421" cy="207264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7724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1037382"/>
            <a:ext cx="7478607" cy="14777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822154"/>
            <a:ext cx="7478610" cy="3904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755271"/>
            <a:ext cx="1263111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755271"/>
            <a:ext cx="5615134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755271"/>
            <a:ext cx="435061" cy="3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</p:sldLayoutIdLst>
  <p:txStyles>
    <p:titleStyle>
      <a:lvl1pPr algn="ctr" defTabSz="50292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26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9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7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/>
        </a:buClr>
        <a:buSzPct val="115000"/>
        <a:buFont typeface="Arial"/>
        <a:buChar char="•"/>
        <a:defRPr sz="15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oncurTravel@UHCL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hcl.edu/about/administrative-offices/travel/concur/documents/uhcl-concur-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cl.edu/about/administrative-offices/travel/concur/documents/uhcl-concur-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curTravel@UHCL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curTravel@uhcl.edu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curTravel@uhcl.edu" TargetMode="Externa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oncurTravel@UHC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cursolution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94916" y="3970020"/>
            <a:ext cx="7126605" cy="0"/>
          </a:xfrm>
          <a:custGeom>
            <a:avLst/>
            <a:gdLst/>
            <a:ahLst/>
            <a:cxnLst/>
            <a:rect l="l" t="t" r="r" b="b"/>
            <a:pathLst>
              <a:path w="7126605">
                <a:moveTo>
                  <a:pt x="0" y="0"/>
                </a:moveTo>
                <a:lnTo>
                  <a:pt x="7126224" y="0"/>
                </a:lnTo>
              </a:path>
            </a:pathLst>
          </a:custGeom>
          <a:ln w="2590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8260" y="2201677"/>
            <a:ext cx="6081395" cy="160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10"/>
              </a:lnSpc>
              <a:spcBef>
                <a:spcPts val="100"/>
              </a:spcBef>
            </a:pPr>
            <a:r>
              <a:rPr sz="5450" u="none" spc="-10" dirty="0">
                <a:solidFill>
                  <a:schemeClr val="bg1"/>
                </a:solidFill>
                <a:latin typeface="Gill Sans MT"/>
                <a:cs typeface="Gill Sans MT"/>
              </a:rPr>
              <a:t>CONCUR</a:t>
            </a:r>
            <a:endParaRPr sz="545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12700">
              <a:lnSpc>
                <a:spcPts val="6210"/>
              </a:lnSpc>
            </a:pPr>
            <a:r>
              <a:rPr sz="5450" u="none" spc="-30" dirty="0">
                <a:solidFill>
                  <a:schemeClr val="bg1"/>
                </a:solidFill>
                <a:latin typeface="Gill Sans MT"/>
                <a:cs typeface="Gill Sans MT"/>
              </a:rPr>
              <a:t>TRAVEL</a:t>
            </a:r>
            <a:r>
              <a:rPr sz="5450" u="none" spc="-35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sz="5450" u="none" spc="-45" dirty="0">
                <a:solidFill>
                  <a:schemeClr val="bg1"/>
                </a:solidFill>
                <a:latin typeface="Gill Sans MT"/>
                <a:cs typeface="Gill Sans MT"/>
              </a:rPr>
              <a:t>SOFTWARE</a:t>
            </a:r>
            <a:endParaRPr sz="545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4637" y="3896938"/>
            <a:ext cx="6028690" cy="3919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200"/>
              </a:lnSpc>
              <a:spcBef>
                <a:spcPts val="95"/>
              </a:spcBef>
            </a:pPr>
            <a:r>
              <a:rPr sz="2050" spc="-20" dirty="0">
                <a:solidFill>
                  <a:schemeClr val="bg1"/>
                </a:solidFill>
                <a:latin typeface="Gill Sans MT"/>
                <a:cs typeface="Gill Sans MT"/>
              </a:rPr>
              <a:t>RANDY</a:t>
            </a:r>
            <a:r>
              <a:rPr sz="2050" spc="-125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sz="2050" spc="-10" dirty="0">
                <a:solidFill>
                  <a:schemeClr val="bg1"/>
                </a:solidFill>
                <a:latin typeface="Gill Sans MT"/>
                <a:cs typeface="Gill Sans MT"/>
              </a:rPr>
              <a:t>BAGGETT,</a:t>
            </a:r>
            <a:r>
              <a:rPr sz="2050" spc="55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sz="2050" dirty="0">
                <a:solidFill>
                  <a:schemeClr val="bg1"/>
                </a:solidFill>
                <a:latin typeface="Gill Sans MT"/>
                <a:cs typeface="Gill Sans MT"/>
              </a:rPr>
              <a:t>ACCOUNTS</a:t>
            </a:r>
            <a:r>
              <a:rPr sz="2050" spc="-11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sz="2050" spc="-80" dirty="0">
                <a:solidFill>
                  <a:schemeClr val="bg1"/>
                </a:solidFill>
                <a:latin typeface="Gill Sans MT"/>
                <a:cs typeface="Gill Sans MT"/>
              </a:rPr>
              <a:t>PAYABLE</a:t>
            </a:r>
            <a:r>
              <a:rPr sz="2050" spc="-60" dirty="0">
                <a:solidFill>
                  <a:schemeClr val="bg1"/>
                </a:solidFill>
                <a:latin typeface="Gill Sans MT"/>
                <a:cs typeface="Gill Sans MT"/>
              </a:rPr>
              <a:t> </a:t>
            </a:r>
            <a:r>
              <a:rPr sz="2050" spc="-10" dirty="0">
                <a:solidFill>
                  <a:schemeClr val="bg1"/>
                </a:solidFill>
                <a:latin typeface="Gill Sans MT"/>
                <a:cs typeface="Gill Sans MT"/>
              </a:rPr>
              <a:t>DIRECTOR</a:t>
            </a:r>
            <a:endParaRPr sz="165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pic>
        <p:nvPicPr>
          <p:cNvPr id="1034" name="Picture 10" descr="Travel Images – Browse 64,843,551 Stock Photos, Vectors, and ...">
            <a:extLst>
              <a:ext uri="{FF2B5EF4-FFF2-40B4-BE49-F238E27FC236}">
                <a16:creationId xmlns:a16="http://schemas.microsoft.com/office/drawing/2014/main" id="{33716E60-204B-7CDC-55AA-DDE50F89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9"/>
            <a:ext cx="7086600" cy="311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45" dirty="0"/>
              <a:t>REQUEST...</a:t>
            </a:r>
          </a:p>
        </p:txBody>
      </p:sp>
      <p:sp>
        <p:nvSpPr>
          <p:cNvPr id="4" name="object 4"/>
          <p:cNvSpPr/>
          <p:nvPr/>
        </p:nvSpPr>
        <p:spPr>
          <a:xfrm>
            <a:off x="4576571" y="3464052"/>
            <a:ext cx="2138680" cy="193675"/>
          </a:xfrm>
          <a:custGeom>
            <a:avLst/>
            <a:gdLst/>
            <a:ahLst/>
            <a:cxnLst/>
            <a:rect l="l" t="t" r="r" b="b"/>
            <a:pathLst>
              <a:path w="2138679" h="193675">
                <a:moveTo>
                  <a:pt x="2138172" y="193548"/>
                </a:moveTo>
                <a:lnTo>
                  <a:pt x="0" y="193548"/>
                </a:lnTo>
                <a:lnTo>
                  <a:pt x="0" y="0"/>
                </a:lnTo>
                <a:lnTo>
                  <a:pt x="2138172" y="0"/>
                </a:lnTo>
                <a:lnTo>
                  <a:pt x="2138172" y="19354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7908" y="4375403"/>
            <a:ext cx="713740" cy="193675"/>
          </a:xfrm>
          <a:custGeom>
            <a:avLst/>
            <a:gdLst/>
            <a:ahLst/>
            <a:cxnLst/>
            <a:rect l="l" t="t" r="r" b="b"/>
            <a:pathLst>
              <a:path w="713739" h="193675">
                <a:moveTo>
                  <a:pt x="713232" y="193548"/>
                </a:moveTo>
                <a:lnTo>
                  <a:pt x="0" y="193548"/>
                </a:lnTo>
                <a:lnTo>
                  <a:pt x="0" y="0"/>
                </a:lnTo>
                <a:lnTo>
                  <a:pt x="713232" y="0"/>
                </a:lnTo>
                <a:lnTo>
                  <a:pt x="713232" y="19354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1395" y="2653305"/>
            <a:ext cx="6226175" cy="71501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975"/>
              </a:spcBef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Gill Sans MT"/>
                <a:cs typeface="Gill Sans MT"/>
              </a:rPr>
              <a:t>Document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spc="-25" dirty="0">
                <a:latin typeface="Gill Sans MT"/>
                <a:cs typeface="Gill Sans MT"/>
              </a:rPr>
              <a:t>IDs</a:t>
            </a:r>
            <a:endParaRPr sz="165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2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travel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document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needed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each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request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has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structured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format: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7420" y="3464052"/>
            <a:ext cx="2204720" cy="1936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5"/>
              </a:lnSpc>
            </a:pPr>
            <a:r>
              <a:rPr sz="1300" dirty="0">
                <a:latin typeface="Gill Sans MT"/>
                <a:cs typeface="Gill Sans MT"/>
              </a:rPr>
              <a:t>VENDORID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(no</a:t>
            </a:r>
            <a:r>
              <a:rPr sz="1300" spc="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leading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zeroes)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5763" y="3439080"/>
            <a:ext cx="481203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38400" algn="l"/>
              </a:tabLst>
            </a:pPr>
            <a:r>
              <a:rPr sz="1300" spc="-50" dirty="0">
                <a:solidFill>
                  <a:srgbClr val="B71E42"/>
                </a:solidFill>
                <a:latin typeface="Arial"/>
                <a:cs typeface="Arial"/>
              </a:rPr>
              <a:t>•</a:t>
            </a:r>
            <a:r>
              <a:rPr sz="13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1300" dirty="0">
                <a:latin typeface="Gill Sans MT"/>
                <a:cs typeface="Gill Sans MT"/>
              </a:rPr>
              <a:t>+</a:t>
            </a:r>
            <a:r>
              <a:rPr sz="1300" spc="-17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TRAVEL</a:t>
            </a:r>
            <a:r>
              <a:rPr sz="1300" spc="-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DESTINATION</a:t>
            </a:r>
            <a:r>
              <a:rPr sz="1300" spc="-4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CITY</a:t>
            </a:r>
            <a:r>
              <a:rPr sz="1300" spc="-35" dirty="0">
                <a:latin typeface="Gill Sans MT"/>
                <a:cs typeface="Gill Sans MT"/>
              </a:rPr>
              <a:t> </a:t>
            </a:r>
            <a:r>
              <a:rPr sz="1300" spc="-50" dirty="0">
                <a:latin typeface="Gill Sans MT"/>
                <a:cs typeface="Gill Sans MT"/>
              </a:rPr>
              <a:t>+</a:t>
            </a:r>
            <a:endParaRPr sz="13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9523" y="3464052"/>
            <a:ext cx="1602740" cy="1936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485"/>
              </a:lnSpc>
            </a:pPr>
            <a:r>
              <a:rPr sz="1300" dirty="0">
                <a:latin typeface="Gill Sans MT"/>
                <a:cs typeface="Gill Sans MT"/>
              </a:rPr>
              <a:t>LAST</a:t>
            </a:r>
            <a:r>
              <a:rPr sz="1300" spc="-30" dirty="0">
                <a:latin typeface="Gill Sans MT"/>
                <a:cs typeface="Gill Sans MT"/>
              </a:rPr>
              <a:t> </a:t>
            </a:r>
            <a:r>
              <a:rPr sz="1300" spc="-25" dirty="0">
                <a:latin typeface="Gill Sans MT"/>
                <a:cs typeface="Gill Sans MT"/>
              </a:rPr>
              <a:t>DATE</a:t>
            </a:r>
            <a:r>
              <a:rPr sz="1300" spc="-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of</a:t>
            </a:r>
            <a:r>
              <a:rPr sz="1300" spc="-15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TRAVEL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763" y="3733309"/>
            <a:ext cx="25628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2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300" b="1" dirty="0">
                <a:latin typeface="Gill Sans MT"/>
                <a:cs typeface="Gill Sans MT"/>
              </a:rPr>
              <a:t>SAMPLE</a:t>
            </a:r>
            <a:r>
              <a:rPr sz="1300" b="1" spc="15" dirty="0">
                <a:latin typeface="Gill Sans MT"/>
                <a:cs typeface="Gill Sans MT"/>
              </a:rPr>
              <a:t> </a:t>
            </a:r>
            <a:r>
              <a:rPr sz="1300" b="1" dirty="0">
                <a:latin typeface="Gill Sans MT"/>
                <a:cs typeface="Gill Sans MT"/>
              </a:rPr>
              <a:t>-</a:t>
            </a:r>
            <a:r>
              <a:rPr sz="1300" b="1" spc="35" dirty="0">
                <a:latin typeface="Gill Sans MT"/>
                <a:cs typeface="Gill Sans MT"/>
              </a:rPr>
              <a:t> </a:t>
            </a:r>
            <a:r>
              <a:rPr sz="1300" b="1" spc="-10" dirty="0">
                <a:latin typeface="Gill Sans MT"/>
                <a:cs typeface="Gill Sans MT"/>
              </a:rPr>
              <a:t>54321Dallas052423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9275" y="4027451"/>
            <a:ext cx="491617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b="1" dirty="0">
                <a:latin typeface="Gill Sans MT"/>
                <a:cs typeface="Gill Sans MT"/>
              </a:rPr>
              <a:t>The</a:t>
            </a:r>
            <a:r>
              <a:rPr sz="1450" b="1" spc="70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blanket</a:t>
            </a:r>
            <a:r>
              <a:rPr sz="1450" b="1" spc="4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mileage</a:t>
            </a:r>
            <a:r>
              <a:rPr sz="1450" b="1" spc="3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document</a:t>
            </a:r>
            <a:r>
              <a:rPr sz="1450" b="1" spc="6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ID</a:t>
            </a:r>
            <a:r>
              <a:rPr sz="1450" b="1" spc="5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is</a:t>
            </a:r>
            <a:r>
              <a:rPr sz="1450" b="1" spc="40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slightly</a:t>
            </a:r>
            <a:r>
              <a:rPr sz="1450" b="1" spc="20" dirty="0">
                <a:latin typeface="Gill Sans MT"/>
                <a:cs typeface="Gill Sans MT"/>
              </a:rPr>
              <a:t> </a:t>
            </a:r>
            <a:r>
              <a:rPr sz="1450" b="1" spc="-10" dirty="0">
                <a:latin typeface="Gill Sans MT"/>
                <a:cs typeface="Gill Sans MT"/>
              </a:rPr>
              <a:t>different: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7420" y="4375403"/>
            <a:ext cx="2204720" cy="1936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5"/>
              </a:lnSpc>
            </a:pPr>
            <a:r>
              <a:rPr sz="1300" dirty="0">
                <a:latin typeface="Gill Sans MT"/>
                <a:cs typeface="Gill Sans MT"/>
              </a:rPr>
              <a:t>VENDORID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(no</a:t>
            </a:r>
            <a:r>
              <a:rPr sz="1300" spc="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leading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zeroes)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5763" y="4350460"/>
            <a:ext cx="34067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38400" algn="l"/>
              </a:tabLst>
            </a:pPr>
            <a:r>
              <a:rPr sz="1300" spc="-50" dirty="0">
                <a:solidFill>
                  <a:srgbClr val="B71E42"/>
                </a:solidFill>
                <a:latin typeface="Arial"/>
                <a:cs typeface="Arial"/>
              </a:rPr>
              <a:t>•</a:t>
            </a:r>
            <a:r>
              <a:rPr sz="1300" dirty="0">
                <a:solidFill>
                  <a:srgbClr val="B71E42"/>
                </a:solidFill>
                <a:latin typeface="Arial"/>
                <a:cs typeface="Arial"/>
              </a:rPr>
              <a:t>	</a:t>
            </a:r>
            <a:r>
              <a:rPr sz="1300" dirty="0">
                <a:latin typeface="Gill Sans MT"/>
                <a:cs typeface="Gill Sans MT"/>
              </a:rPr>
              <a:t>+</a:t>
            </a:r>
            <a:r>
              <a:rPr sz="1300" spc="5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BLANKET+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7444" y="4375403"/>
            <a:ext cx="586105" cy="1936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485"/>
              </a:lnSpc>
            </a:pPr>
            <a:r>
              <a:rPr sz="1300" spc="-10" dirty="0">
                <a:latin typeface="Gill Sans MT"/>
                <a:cs typeface="Gill Sans MT"/>
              </a:rPr>
              <a:t>0831XX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5763" y="4644689"/>
            <a:ext cx="268732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2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300" b="1" dirty="0">
                <a:latin typeface="Gill Sans MT"/>
                <a:cs typeface="Gill Sans MT"/>
              </a:rPr>
              <a:t>SAMPLE</a:t>
            </a:r>
            <a:r>
              <a:rPr sz="1300" b="1" spc="15" dirty="0">
                <a:latin typeface="Gill Sans MT"/>
                <a:cs typeface="Gill Sans MT"/>
              </a:rPr>
              <a:t> </a:t>
            </a:r>
            <a:r>
              <a:rPr sz="1300" b="1" dirty="0">
                <a:latin typeface="Gill Sans MT"/>
                <a:cs typeface="Gill Sans MT"/>
              </a:rPr>
              <a:t>-</a:t>
            </a:r>
            <a:r>
              <a:rPr sz="1300" b="1" spc="35" dirty="0">
                <a:latin typeface="Gill Sans MT"/>
                <a:cs typeface="Gill Sans MT"/>
              </a:rPr>
              <a:t> </a:t>
            </a:r>
            <a:r>
              <a:rPr sz="1300" b="1" spc="-10" dirty="0">
                <a:latin typeface="Gill Sans MT"/>
                <a:cs typeface="Gill Sans MT"/>
              </a:rPr>
              <a:t>54321Blanket083125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3653" y="5667314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0363" y="3733222"/>
            <a:ext cx="178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(No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spaces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or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dashes)</a:t>
            </a:r>
            <a:endParaRPr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3083" y="4641856"/>
            <a:ext cx="16836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(No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spaces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or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dashes)</a:t>
            </a:r>
            <a:endParaRPr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303" y="4386890"/>
            <a:ext cx="7548880" cy="1165704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95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300" dirty="0">
                <a:latin typeface="Gill Sans MT"/>
                <a:cs typeface="Gill Sans MT"/>
              </a:rPr>
              <a:t>Submit</a:t>
            </a:r>
            <a:r>
              <a:rPr sz="1300" spc="4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lang="en-US" sz="1300" spc="25" dirty="0">
                <a:latin typeface="Gill Sans MT"/>
                <a:cs typeface="Gill Sans MT"/>
              </a:rPr>
              <a:t>completed </a:t>
            </a:r>
            <a:r>
              <a:rPr sz="1300" dirty="0">
                <a:latin typeface="Gill Sans MT"/>
                <a:cs typeface="Gill Sans MT"/>
              </a:rPr>
              <a:t>request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for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approval</a:t>
            </a:r>
            <a:endParaRPr lang="en-US" sz="1300" spc="-10" dirty="0">
              <a:latin typeface="Gill Sans MT"/>
              <a:cs typeface="Gill Sans MT"/>
            </a:endParaRPr>
          </a:p>
          <a:p>
            <a:pPr marL="201295" indent="-188595">
              <a:lnSpc>
                <a:spcPct val="100000"/>
              </a:lnSpc>
              <a:spcBef>
                <a:spcPts val="95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300" dirty="0">
                <a:latin typeface="Gill Sans MT"/>
                <a:cs typeface="Gill Sans MT"/>
              </a:rPr>
              <a:t>Make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sure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you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upload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signed</a:t>
            </a:r>
            <a:r>
              <a:rPr lang="en-US" sz="13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and approved (by OSRP)</a:t>
            </a:r>
            <a:r>
              <a:rPr sz="1300" b="1" u="none" spc="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Export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Controls</a:t>
            </a:r>
            <a:r>
              <a:rPr sz="1300" u="none" spc="3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&amp;</a:t>
            </a:r>
            <a:r>
              <a:rPr sz="1300" u="none" spc="-155" dirty="0">
                <a:latin typeface="Gill Sans MT"/>
                <a:cs typeface="Gill Sans MT"/>
              </a:rPr>
              <a:t> </a:t>
            </a:r>
            <a:r>
              <a:rPr sz="1300" u="none" spc="-25" dirty="0">
                <a:latin typeface="Gill Sans MT"/>
                <a:cs typeface="Gill Sans MT"/>
              </a:rPr>
              <a:t>Travel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Embargo</a:t>
            </a:r>
            <a:r>
              <a:rPr sz="1300" u="none" spc="3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form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and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a</a:t>
            </a:r>
            <a:r>
              <a:rPr sz="1300" u="none" spc="3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Citi</a:t>
            </a:r>
            <a:r>
              <a:rPr sz="1300" u="none" spc="-155" dirty="0">
                <a:latin typeface="Gill Sans MT"/>
                <a:cs typeface="Gill Sans MT"/>
              </a:rPr>
              <a:t> </a:t>
            </a:r>
            <a:r>
              <a:rPr sz="1300" u="none" spc="-10" dirty="0">
                <a:latin typeface="Gill Sans MT"/>
                <a:cs typeface="Gill Sans MT"/>
              </a:rPr>
              <a:t>Training</a:t>
            </a:r>
            <a:r>
              <a:rPr sz="1300" u="none" spc="3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certificate</a:t>
            </a:r>
            <a:r>
              <a:rPr sz="1300" u="none" spc="5" dirty="0">
                <a:latin typeface="Gill Sans MT"/>
                <a:cs typeface="Gill Sans MT"/>
              </a:rPr>
              <a:t> </a:t>
            </a:r>
            <a:r>
              <a:rPr sz="1300" u="none" spc="-20" dirty="0">
                <a:latin typeface="Gill Sans MT"/>
                <a:cs typeface="Gill Sans MT"/>
              </a:rPr>
              <a:t>when </a:t>
            </a:r>
            <a:r>
              <a:rPr sz="1300" u="none" dirty="0">
                <a:latin typeface="Gill Sans MT"/>
                <a:cs typeface="Gill Sans MT"/>
              </a:rPr>
              <a:t>you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request international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travel.</a:t>
            </a:r>
            <a:r>
              <a:rPr sz="1300" b="1" u="none" dirty="0">
                <a:solidFill>
                  <a:srgbClr val="FF0000"/>
                </a:solidFill>
                <a:latin typeface="Gill Sans MT"/>
                <a:cs typeface="Gill Sans MT"/>
              </a:rPr>
              <a:t>This</a:t>
            </a:r>
            <a:r>
              <a:rPr sz="1300" b="1" u="none" spc="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u="none" dirty="0">
                <a:solidFill>
                  <a:srgbClr val="FF0000"/>
                </a:solidFill>
                <a:latin typeface="Gill Sans MT"/>
                <a:cs typeface="Gill Sans MT"/>
              </a:rPr>
              <a:t>must</a:t>
            </a:r>
            <a:r>
              <a:rPr sz="1300" b="1" u="none" spc="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u="none" dirty="0">
                <a:solidFill>
                  <a:srgbClr val="FF0000"/>
                </a:solidFill>
                <a:latin typeface="Gill Sans MT"/>
                <a:cs typeface="Gill Sans MT"/>
              </a:rPr>
              <a:t>occur</a:t>
            </a:r>
            <a:r>
              <a:rPr sz="1300" b="1" u="none" spc="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u="none" dirty="0">
                <a:solidFill>
                  <a:srgbClr val="FF0000"/>
                </a:solidFill>
                <a:latin typeface="Gill Sans MT"/>
                <a:cs typeface="Gill Sans MT"/>
              </a:rPr>
              <a:t>before</a:t>
            </a:r>
            <a:r>
              <a:rPr sz="1300" b="1" u="none" spc="-1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u="none" dirty="0">
                <a:solidFill>
                  <a:srgbClr val="FF0000"/>
                </a:solidFill>
                <a:latin typeface="Gill Sans MT"/>
                <a:cs typeface="Gill Sans MT"/>
              </a:rPr>
              <a:t>travel</a:t>
            </a:r>
            <a:r>
              <a:rPr sz="1300" b="1" u="none" spc="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u="none" spc="-50" dirty="0">
                <a:solidFill>
                  <a:srgbClr val="FF0000"/>
                </a:solidFill>
                <a:latin typeface="Gill Sans MT"/>
                <a:cs typeface="Gill Sans MT"/>
              </a:rPr>
              <a:t>!</a:t>
            </a:r>
            <a:endParaRPr sz="1300" b="1" dirty="0">
              <a:solidFill>
                <a:srgbClr val="FF0000"/>
              </a:solidFill>
              <a:latin typeface="Gill Sans MT"/>
              <a:cs typeface="Gill Sans MT"/>
            </a:endParaRPr>
          </a:p>
          <a:p>
            <a:pPr marL="201295" indent="-188595">
              <a:lnSpc>
                <a:spcPct val="100000"/>
              </a:lnSpc>
              <a:spcBef>
                <a:spcPts val="85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300" dirty="0">
                <a:latin typeface="Gill Sans MT"/>
                <a:cs typeface="Gill Sans MT"/>
              </a:rPr>
              <a:t>Check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status</a:t>
            </a:r>
            <a:r>
              <a:rPr sz="1300" spc="4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of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your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request</a:t>
            </a:r>
            <a:r>
              <a:rPr sz="1300" spc="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on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your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Concur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home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page.</a:t>
            </a:r>
            <a:endParaRPr sz="13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45" dirty="0"/>
              <a:t>REQUEST...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743" y="5667314"/>
            <a:ext cx="22542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11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1381" y="2741096"/>
            <a:ext cx="7779384" cy="1674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1600"/>
              </a:lnSpc>
              <a:spcBef>
                <a:spcPts val="95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300" dirty="0">
                <a:latin typeface="Gill Sans MT"/>
                <a:cs typeface="Gill Sans MT"/>
              </a:rPr>
              <a:t>Enter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trip</a:t>
            </a:r>
            <a:r>
              <a:rPr sz="1300" spc="4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purpose,</a:t>
            </a:r>
            <a:r>
              <a:rPr sz="1300" spc="-10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benefit,</a:t>
            </a:r>
            <a:r>
              <a:rPr sz="1300" spc="-1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personal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days,</a:t>
            </a:r>
            <a:r>
              <a:rPr sz="1300" spc="-10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start</a:t>
            </a:r>
            <a:r>
              <a:rPr sz="1300" spc="5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and</a:t>
            </a:r>
            <a:r>
              <a:rPr sz="1300" spc="4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end</a:t>
            </a:r>
            <a:r>
              <a:rPr sz="1300" spc="4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dates,</a:t>
            </a:r>
            <a:r>
              <a:rPr sz="1300" spc="-10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and</a:t>
            </a:r>
            <a:r>
              <a:rPr sz="1300" spc="4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cost</a:t>
            </a:r>
            <a:r>
              <a:rPr sz="1300" spc="5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center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information,</a:t>
            </a:r>
            <a:r>
              <a:rPr sz="1300" spc="-10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etc.</a:t>
            </a:r>
            <a:r>
              <a:rPr sz="1300" spc="-10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See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our</a:t>
            </a:r>
            <a:r>
              <a:rPr sz="1300" spc="45" dirty="0">
                <a:latin typeface="Gill Sans MT"/>
                <a:cs typeface="Gill Sans MT"/>
              </a:rPr>
              <a:t> </a:t>
            </a:r>
            <a:r>
              <a:rPr lang="en-US" sz="1300" spc="-10" dirty="0">
                <a:latin typeface="Gill Sans MT"/>
                <a:cs typeface="Gill Sans MT"/>
              </a:rPr>
              <a:t>UHCL Travel website for additional information</a:t>
            </a:r>
            <a:r>
              <a:rPr sz="1300" spc="-10" dirty="0">
                <a:latin typeface="Gill Sans MT"/>
                <a:cs typeface="Gill Sans MT"/>
              </a:rPr>
              <a:t>.</a:t>
            </a:r>
            <a:endParaRPr sz="1300" dirty="0">
              <a:latin typeface="Gill Sans MT"/>
              <a:cs typeface="Gill Sans MT"/>
            </a:endParaRPr>
          </a:p>
          <a:p>
            <a:pPr marL="577850" lvl="1" indent="-187325">
              <a:lnSpc>
                <a:spcPct val="100000"/>
              </a:lnSpc>
              <a:spcBef>
                <a:spcPts val="375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150" spc="-50" dirty="0">
                <a:latin typeface="Gill Sans MT"/>
                <a:cs typeface="Gill Sans MT"/>
              </a:rPr>
              <a:t>You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will</a:t>
            </a:r>
            <a:r>
              <a:rPr sz="1150" spc="2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also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enter</a:t>
            </a:r>
            <a:r>
              <a:rPr sz="1150" spc="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expected</a:t>
            </a:r>
            <a:r>
              <a:rPr sz="1150" spc="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expenses</a:t>
            </a:r>
            <a:r>
              <a:rPr sz="1150" spc="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by</a:t>
            </a:r>
            <a:r>
              <a:rPr sz="1150" spc="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type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of </a:t>
            </a:r>
            <a:r>
              <a:rPr sz="1150" spc="-10" dirty="0">
                <a:latin typeface="Gill Sans MT"/>
                <a:cs typeface="Gill Sans MT"/>
              </a:rPr>
              <a:t>expense</a:t>
            </a:r>
            <a:r>
              <a:rPr lang="en-US" sz="1150" spc="-10" dirty="0">
                <a:latin typeface="Gill Sans MT"/>
                <a:cs typeface="Gill Sans MT"/>
              </a:rPr>
              <a:t> and estimated cost</a:t>
            </a:r>
            <a:r>
              <a:rPr sz="1150" spc="-10" dirty="0">
                <a:latin typeface="Gill Sans MT"/>
                <a:cs typeface="Gill Sans MT"/>
              </a:rPr>
              <a:t>:</a:t>
            </a:r>
            <a:r>
              <a:rPr sz="1150" spc="-170" dirty="0">
                <a:latin typeface="Gill Sans MT"/>
                <a:cs typeface="Gill Sans MT"/>
              </a:rPr>
              <a:t> </a:t>
            </a:r>
            <a:endParaRPr lang="en-US" spc="-170" baseline="2314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61975" lvl="4" indent="-171450">
              <a:spcBef>
                <a:spcPts val="375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1000" spc="-170" baseline="2314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lang="en-US" sz="1000" spc="-10" dirty="0">
                <a:latin typeface="Gill Sans MT"/>
                <a:cs typeface="Gill Sans MT"/>
              </a:rPr>
              <a:t>Meals</a:t>
            </a:r>
            <a:endParaRPr lang="en-US" sz="1000" dirty="0">
              <a:latin typeface="Gill Sans MT"/>
              <a:cs typeface="Gill Sans MT"/>
            </a:endParaRPr>
          </a:p>
          <a:p>
            <a:pPr marL="561975" lvl="4" indent="-171450">
              <a:spcBef>
                <a:spcPts val="375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1000" spc="-10" dirty="0">
                <a:latin typeface="Gill Sans MT"/>
                <a:cs typeface="Gill Sans MT"/>
              </a:rPr>
              <a:t>	</a:t>
            </a:r>
            <a:r>
              <a:rPr sz="1000" spc="-10" dirty="0">
                <a:latin typeface="Gill Sans MT"/>
                <a:cs typeface="Gill Sans MT"/>
              </a:rPr>
              <a:t>Lodging</a:t>
            </a:r>
            <a:endParaRPr lang="en-US" sz="1000" dirty="0">
              <a:latin typeface="Gill Sans MT"/>
              <a:cs typeface="Gill Sans MT"/>
            </a:endParaRPr>
          </a:p>
          <a:p>
            <a:pPr marL="561975" lvl="4" indent="-171450">
              <a:spcBef>
                <a:spcPts val="375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1000" spc="-10" dirty="0">
                <a:latin typeface="Gill Sans MT"/>
                <a:cs typeface="Gill Sans MT"/>
              </a:rPr>
              <a:t>	</a:t>
            </a:r>
            <a:r>
              <a:rPr sz="1000" spc="-10" dirty="0">
                <a:latin typeface="Gill Sans MT"/>
                <a:cs typeface="Gill Sans MT"/>
              </a:rPr>
              <a:t>Mileage</a:t>
            </a:r>
            <a:endParaRPr lang="en-US" sz="1000" dirty="0">
              <a:latin typeface="Gill Sans MT"/>
              <a:cs typeface="Gill Sans MT"/>
            </a:endParaRPr>
          </a:p>
          <a:p>
            <a:pPr marL="561975" lvl="4" indent="-171450">
              <a:spcBef>
                <a:spcPts val="375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1000" spc="-10" dirty="0">
                <a:latin typeface="Gill Sans MT"/>
                <a:cs typeface="Gill Sans MT"/>
              </a:rPr>
              <a:t>	</a:t>
            </a:r>
            <a:r>
              <a:rPr sz="1000" spc="-10" dirty="0">
                <a:latin typeface="Gill Sans MT"/>
                <a:cs typeface="Gill Sans MT"/>
              </a:rPr>
              <a:t>Transportation</a:t>
            </a:r>
            <a:endParaRPr lang="en-US" sz="1000" spc="-10" dirty="0">
              <a:latin typeface="Gill Sans MT"/>
              <a:cs typeface="Gill Sans MT"/>
            </a:endParaRPr>
          </a:p>
          <a:p>
            <a:pPr marL="561975" lvl="4" indent="-171450">
              <a:spcBef>
                <a:spcPts val="375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1000" spc="-10" dirty="0">
                <a:latin typeface="Gill Sans MT"/>
                <a:cs typeface="Gill Sans MT"/>
              </a:rPr>
              <a:t>	</a:t>
            </a:r>
            <a:r>
              <a:rPr sz="1000" dirty="0">
                <a:latin typeface="Gill Sans MT"/>
                <a:cs typeface="Gill Sans MT"/>
              </a:rPr>
              <a:t>Other</a:t>
            </a:r>
            <a:r>
              <a:rPr sz="1000" spc="-45" dirty="0">
                <a:latin typeface="Gill Sans MT"/>
                <a:cs typeface="Gill Sans MT"/>
              </a:rPr>
              <a:t> </a:t>
            </a:r>
            <a:r>
              <a:rPr sz="1000" spc="-10" dirty="0">
                <a:latin typeface="Gill Sans MT"/>
                <a:cs typeface="Gill Sans MT"/>
              </a:rPr>
              <a:t>Incidentals</a:t>
            </a:r>
            <a:r>
              <a:rPr sz="1000" spc="-40" dirty="0">
                <a:latin typeface="Gill Sans MT"/>
                <a:cs typeface="Gill Sans MT"/>
              </a:rPr>
              <a:t> </a:t>
            </a:r>
            <a:endParaRPr sz="75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45520" y="3783757"/>
            <a:ext cx="724662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Enter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itinerary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that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documents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every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date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city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visited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travel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allowance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calculation</a:t>
            </a:r>
            <a:endParaRPr sz="145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733" y="3980150"/>
            <a:ext cx="15595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Gill Sans MT"/>
                <a:cs typeface="Gill Sans MT"/>
              </a:rPr>
              <a:t>within</a:t>
            </a:r>
            <a:r>
              <a:rPr sz="1450" spc="7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software.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9274" y="4281817"/>
            <a:ext cx="70475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Enter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all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expenses,</a:t>
            </a:r>
            <a:r>
              <a:rPr sz="1450" spc="-105" dirty="0">
                <a:latin typeface="Gill Sans MT"/>
                <a:cs typeface="Gill Sans MT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one</a:t>
            </a:r>
            <a:r>
              <a:rPr sz="1450" b="1" u="sng" spc="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at</a:t>
            </a:r>
            <a:r>
              <a:rPr sz="1450" b="1" u="sng" spc="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450" b="1" u="sng" spc="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time,</a:t>
            </a:r>
            <a:r>
              <a:rPr sz="1450" b="1" u="none" spc="4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by</a:t>
            </a:r>
            <a:r>
              <a:rPr sz="1450" u="none" spc="-114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“Adding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Expense”</a:t>
            </a:r>
            <a:r>
              <a:rPr sz="1450" u="none" spc="5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and</a:t>
            </a:r>
            <a:r>
              <a:rPr lang="en-US" sz="1450" spc="-120" dirty="0">
                <a:latin typeface="Gill Sans MT"/>
                <a:cs typeface="Gill Sans MT"/>
              </a:rPr>
              <a:t> “Upload a detailed-itemized receipt</a:t>
            </a:r>
            <a:endParaRPr sz="145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9274" y="4583768"/>
            <a:ext cx="5523526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b="1" dirty="0">
                <a:solidFill>
                  <a:srgbClr val="FF0000"/>
                </a:solidFill>
                <a:latin typeface="Gill Sans MT"/>
                <a:cs typeface="Gill Sans MT"/>
              </a:rPr>
              <a:t>ALL</a:t>
            </a:r>
            <a:r>
              <a:rPr sz="1450" b="1" spc="11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450" b="1" dirty="0">
                <a:solidFill>
                  <a:srgbClr val="FF0000"/>
                </a:solidFill>
                <a:latin typeface="Gill Sans MT"/>
                <a:cs typeface="Gill Sans MT"/>
              </a:rPr>
              <a:t>NON-</a:t>
            </a:r>
            <a:r>
              <a:rPr lang="en-US" sz="1450" b="1" dirty="0">
                <a:solidFill>
                  <a:srgbClr val="FF0000"/>
                </a:solidFill>
                <a:latin typeface="Gill Sans MT"/>
                <a:cs typeface="Gill Sans MT"/>
              </a:rPr>
              <a:t>(Per Diem) </a:t>
            </a:r>
            <a:r>
              <a:rPr sz="1450" b="1" dirty="0">
                <a:solidFill>
                  <a:srgbClr val="FF0000"/>
                </a:solidFill>
                <a:latin typeface="Gill Sans MT"/>
                <a:cs typeface="Gill Sans MT"/>
              </a:rPr>
              <a:t>MEAL</a:t>
            </a:r>
            <a:r>
              <a:rPr lang="en-US" sz="1450" b="1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450" b="1" spc="8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450" b="1" dirty="0">
                <a:solidFill>
                  <a:srgbClr val="FF0000"/>
                </a:solidFill>
                <a:latin typeface="Gill Sans MT"/>
                <a:cs typeface="Gill Sans MT"/>
              </a:rPr>
              <a:t>EXPENSES</a:t>
            </a:r>
            <a:r>
              <a:rPr sz="1450" b="1" spc="7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450" b="1" dirty="0">
                <a:solidFill>
                  <a:srgbClr val="FF0000"/>
                </a:solidFill>
                <a:latin typeface="Gill Sans MT"/>
                <a:cs typeface="Gill Sans MT"/>
              </a:rPr>
              <a:t>require</a:t>
            </a:r>
            <a:r>
              <a:rPr sz="1450" b="1" spc="10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450" b="1" spc="-10" dirty="0">
                <a:solidFill>
                  <a:srgbClr val="FF0000"/>
                </a:solidFill>
                <a:latin typeface="Gill Sans MT"/>
                <a:cs typeface="Gill Sans MT"/>
              </a:rPr>
              <a:t>receipts!</a:t>
            </a:r>
            <a:endParaRPr sz="145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3035" y="4885719"/>
            <a:ext cx="8266725" cy="712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Commonly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used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incidentals:</a:t>
            </a:r>
            <a:r>
              <a:rPr sz="1450" spc="-10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fuel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rental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spc="-35" dirty="0">
                <a:latin typeface="Gill Sans MT"/>
                <a:cs typeface="Gill Sans MT"/>
              </a:rPr>
              <a:t>car</a:t>
            </a:r>
            <a:r>
              <a:rPr lang="en-US" sz="1450" spc="-35" dirty="0">
                <a:latin typeface="Gill Sans MT"/>
                <a:cs typeface="Gill Sans MT"/>
              </a:rPr>
              <a:t> (and EIH Vehicles if paid with personal credit card or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tabLst>
                <a:tab pos="198755" algn="l"/>
              </a:tabLst>
            </a:pPr>
            <a:r>
              <a:rPr lang="en-US" sz="1450" spc="-35" dirty="0">
                <a:latin typeface="Gill Sans MT"/>
                <a:cs typeface="Gill Sans MT"/>
              </a:rPr>
              <a:t>travel card)</a:t>
            </a:r>
            <a:r>
              <a:rPr sz="1450" spc="-35" dirty="0">
                <a:latin typeface="Gill Sans MT"/>
                <a:cs typeface="Gill Sans MT"/>
              </a:rPr>
              <a:t>,</a:t>
            </a:r>
            <a:r>
              <a:rPr sz="1450" spc="-1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parking</a:t>
            </a:r>
            <a:r>
              <a:rPr lang="en-US" sz="1450" spc="55" dirty="0">
                <a:latin typeface="Gill Sans MT"/>
                <a:cs typeface="Gill Sans MT"/>
              </a:rPr>
              <a:t>, </a:t>
            </a:r>
            <a:r>
              <a:rPr sz="1450" dirty="0">
                <a:latin typeface="Gill Sans MT"/>
                <a:cs typeface="Gill Sans MT"/>
              </a:rPr>
              <a:t>tolls</a:t>
            </a:r>
            <a:r>
              <a:rPr sz="1450" spc="7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fees,</a:t>
            </a:r>
            <a:r>
              <a:rPr sz="1450" spc="-10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medical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evacuation</a:t>
            </a:r>
            <a:r>
              <a:rPr lang="en-US" sz="1450" spc="-1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insurance,</a:t>
            </a:r>
            <a:r>
              <a:rPr lang="en-US" sz="1450" spc="-10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passport/visa</a:t>
            </a:r>
            <a:r>
              <a:rPr lang="en-US" sz="1450" spc="4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and</a:t>
            </a:r>
            <a:r>
              <a:rPr lang="en-US" sz="1450" spc="3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inoculations</a:t>
            </a:r>
            <a:r>
              <a:rPr lang="en-US" sz="1450" spc="6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for</a:t>
            </a:r>
            <a:r>
              <a:rPr lang="en-US" sz="1450" spc="55" dirty="0">
                <a:latin typeface="Gill Sans MT"/>
                <a:cs typeface="Gill Sans MT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tabLst>
                <a:tab pos="198755" algn="l"/>
              </a:tabLst>
            </a:pPr>
            <a:r>
              <a:rPr lang="en-US" sz="1450" dirty="0">
                <a:latin typeface="Gill Sans MT"/>
                <a:cs typeface="Gill Sans MT"/>
              </a:rPr>
              <a:t>foreign</a:t>
            </a:r>
            <a:r>
              <a:rPr lang="en-US" sz="1450" spc="55" dirty="0">
                <a:latin typeface="Gill Sans MT"/>
                <a:cs typeface="Gill Sans MT"/>
              </a:rPr>
              <a:t> </a:t>
            </a:r>
            <a:r>
              <a:rPr lang="en-US" sz="1450" spc="-10" dirty="0">
                <a:latin typeface="Gill Sans MT"/>
                <a:cs typeface="Gill Sans MT"/>
              </a:rPr>
              <a:t>travel,</a:t>
            </a:r>
            <a:r>
              <a:rPr lang="en-US" sz="1450" spc="-10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and</a:t>
            </a:r>
            <a:r>
              <a:rPr lang="en-US" sz="1450" spc="5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currency</a:t>
            </a:r>
            <a:r>
              <a:rPr lang="en-US" sz="1450" spc="6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exchange</a:t>
            </a:r>
            <a:r>
              <a:rPr lang="en-US" sz="1450" spc="40" dirty="0">
                <a:latin typeface="Gill Sans MT"/>
                <a:cs typeface="Gill Sans MT"/>
              </a:rPr>
              <a:t> </a:t>
            </a:r>
            <a:r>
              <a:rPr lang="en-US" sz="1450" spc="-10" dirty="0">
                <a:latin typeface="Gill Sans MT"/>
                <a:cs typeface="Gill Sans MT"/>
              </a:rPr>
              <a:t>fees.</a:t>
            </a:r>
            <a:endParaRPr sz="145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9896" y="960077"/>
            <a:ext cx="7478607" cy="14777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EXPENSE...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8666" y="2654546"/>
            <a:ext cx="7064375" cy="1231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 indent="-189230">
              <a:lnSpc>
                <a:spcPts val="1864"/>
              </a:lnSpc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lang="en-US" sz="1650" u="sng" spc="-80" dirty="0">
                <a:latin typeface="Gill Sans MT"/>
                <a:cs typeface="Gill Sans MT"/>
              </a:rPr>
              <a:t>Using your approved request</a:t>
            </a:r>
            <a:r>
              <a:rPr lang="en-US" sz="1650" spc="-80" dirty="0">
                <a:latin typeface="Gill Sans MT"/>
                <a:cs typeface="Gill Sans MT"/>
              </a:rPr>
              <a:t>:</a:t>
            </a:r>
          </a:p>
          <a:p>
            <a:pPr marL="201930" lvl="3" indent="-189230">
              <a:lnSpc>
                <a:spcPts val="1864"/>
              </a:lnSpc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01930" algn="l"/>
              </a:tabLst>
            </a:pPr>
            <a:r>
              <a:rPr lang="en-US" sz="1200" spc="-80" dirty="0">
                <a:latin typeface="Gill Sans MT"/>
                <a:cs typeface="Gill Sans MT"/>
              </a:rPr>
              <a:t>Click Start a New Report</a:t>
            </a:r>
          </a:p>
          <a:p>
            <a:pPr marL="201930" indent="-189230">
              <a:lnSpc>
                <a:spcPts val="1864"/>
              </a:lnSpc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01930" algn="l"/>
              </a:tabLst>
            </a:pPr>
            <a:r>
              <a:rPr lang="en-US" sz="1200" spc="-80" dirty="0">
                <a:latin typeface="Gill Sans MT"/>
                <a:cs typeface="Gill Sans MT"/>
              </a:rPr>
              <a:t>Create from an Approved Request</a:t>
            </a:r>
          </a:p>
          <a:p>
            <a:pPr marL="201930" indent="-189230">
              <a:lnSpc>
                <a:spcPts val="1864"/>
              </a:lnSpc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01930" algn="l"/>
              </a:tabLst>
            </a:pPr>
            <a:r>
              <a:rPr lang="en-US" sz="1200" spc="-80" dirty="0">
                <a:latin typeface="Gill Sans MT"/>
                <a:cs typeface="Gill Sans MT"/>
              </a:rPr>
              <a:t>Choose the Request to use</a:t>
            </a:r>
          </a:p>
          <a:p>
            <a:pPr marL="201930" indent="-189230">
              <a:lnSpc>
                <a:spcPts val="1864"/>
              </a:lnSpc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201930" algn="l"/>
              </a:tabLst>
            </a:pPr>
            <a:r>
              <a:rPr lang="en-US" sz="1200" spc="-80" dirty="0">
                <a:latin typeface="Gill Sans MT"/>
                <a:cs typeface="Gill Sans MT"/>
              </a:rPr>
              <a:t>Click Create Report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606" y="5352695"/>
            <a:ext cx="7858759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12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395" y="2653305"/>
            <a:ext cx="7595870" cy="71501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975"/>
              </a:spcBef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Gill Sans MT"/>
                <a:cs typeface="Gill Sans MT"/>
              </a:rPr>
              <a:t>Please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enter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exact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addresses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start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and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end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locations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when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seeking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mileage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expense</a:t>
            </a:r>
            <a:endParaRPr sz="165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2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Do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NOT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enter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total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miles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cost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you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calculate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394" y="3494170"/>
            <a:ext cx="262480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Gill Sans MT"/>
                <a:cs typeface="Gill Sans MT"/>
              </a:rPr>
              <a:t>Use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lang="en-US" sz="1650" b="1" spc="-30" dirty="0">
                <a:latin typeface="Gill Sans MT"/>
                <a:cs typeface="Gill Sans MT"/>
              </a:rPr>
              <a:t>Mileage Calculator</a:t>
            </a:r>
            <a:r>
              <a:rPr sz="1650" spc="-10" dirty="0">
                <a:latin typeface="Gill Sans MT"/>
                <a:cs typeface="Gill Sans MT"/>
              </a:rPr>
              <a:t>!</a:t>
            </a:r>
            <a:endParaRPr sz="165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275" y="3748308"/>
            <a:ext cx="5678170" cy="6750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90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will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calculate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miles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based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on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addresses</a:t>
            </a:r>
            <a:endParaRPr sz="1450" dirty="0">
              <a:latin typeface="Gill Sans MT"/>
              <a:cs typeface="Gill Sans MT"/>
            </a:endParaRPr>
          </a:p>
          <a:p>
            <a:pPr marL="198755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will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apply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current,</a:t>
            </a:r>
            <a:r>
              <a:rPr sz="1450" spc="-1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annual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IRS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standard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mileage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rate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to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spc="-20" dirty="0">
                <a:latin typeface="Gill Sans MT"/>
                <a:cs typeface="Gill Sans MT"/>
              </a:rPr>
              <a:t>them</a:t>
            </a:r>
            <a:endParaRPr sz="145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9275" y="4495223"/>
            <a:ext cx="426720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13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will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compute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7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total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expense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automatically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dirty="0"/>
              <a:t>EXPENSE...MILES</a:t>
            </a:r>
            <a:r>
              <a:rPr spc="105" dirty="0"/>
              <a:t> </a:t>
            </a:r>
            <a:r>
              <a:rPr spc="-25" dirty="0"/>
              <a:t>TIP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3653" y="4822585"/>
            <a:ext cx="8288655" cy="109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8994" marR="5080" indent="-189230">
              <a:lnSpc>
                <a:spcPct val="119900"/>
              </a:lnSpc>
              <a:spcBef>
                <a:spcPts val="95"/>
              </a:spcBef>
              <a:buClr>
                <a:srgbClr val="B71E42"/>
              </a:buClr>
              <a:buFont typeface="Arial"/>
              <a:buChar char="•"/>
              <a:tabLst>
                <a:tab pos="848994" algn="l"/>
              </a:tabLst>
            </a:pPr>
            <a:r>
              <a:rPr sz="1650" spc="-55" dirty="0">
                <a:latin typeface="Gill Sans MT"/>
                <a:cs typeface="Gill Sans MT"/>
              </a:rPr>
              <a:t>Travel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office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will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review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it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–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if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they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see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highlighted</a:t>
            </a:r>
            <a:r>
              <a:rPr sz="1650" spc="-6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route</a:t>
            </a:r>
            <a:r>
              <a:rPr sz="1650" spc="-6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when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they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click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19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“</a:t>
            </a:r>
            <a:r>
              <a:rPr lang="en-US" sz="1650" b="1" spc="-10" dirty="0">
                <a:latin typeface="Gill Sans MT"/>
                <a:cs typeface="Gill Sans MT"/>
              </a:rPr>
              <a:t>Mileage Calculator</a:t>
            </a:r>
            <a:r>
              <a:rPr sz="1650" dirty="0">
                <a:latin typeface="Gill Sans MT"/>
                <a:cs typeface="Gill Sans MT"/>
              </a:rPr>
              <a:t>”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icon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they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know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it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correctly</a:t>
            </a:r>
            <a:r>
              <a:rPr sz="1650" spc="-6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entered.Time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saver!</a:t>
            </a:r>
            <a:endParaRPr sz="165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13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395" y="2714750"/>
            <a:ext cx="7757159" cy="234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20000"/>
              </a:lnSpc>
              <a:spcBef>
                <a:spcPts val="95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If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are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entitled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to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reimbursement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your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travel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expenses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because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they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were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25" dirty="0">
                <a:latin typeface="Gill Sans MT"/>
                <a:cs typeface="Gill Sans MT"/>
              </a:rPr>
              <a:t>not </a:t>
            </a:r>
            <a:r>
              <a:rPr sz="1650" dirty="0">
                <a:latin typeface="Gill Sans MT"/>
                <a:cs typeface="Gill Sans MT"/>
              </a:rPr>
              <a:t>paid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by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UHCL,</a:t>
            </a:r>
            <a:r>
              <a:rPr sz="1650" spc="-2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then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should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see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direct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deposit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in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your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bank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account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within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5-</a:t>
            </a:r>
            <a:r>
              <a:rPr sz="1650" dirty="0">
                <a:latin typeface="Gill Sans MT"/>
                <a:cs typeface="Gill Sans MT"/>
              </a:rPr>
              <a:t>7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days </a:t>
            </a:r>
            <a:r>
              <a:rPr sz="1650" dirty="0">
                <a:latin typeface="Gill Sans MT"/>
                <a:cs typeface="Gill Sans MT"/>
              </a:rPr>
              <a:t>after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final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approval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within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Concur.</a:t>
            </a:r>
            <a:endParaRPr sz="1650">
              <a:latin typeface="Gill Sans MT"/>
              <a:cs typeface="Gill Sans MT"/>
            </a:endParaRPr>
          </a:p>
          <a:p>
            <a:pPr marL="201295" marR="89535" indent="-189230">
              <a:lnSpc>
                <a:spcPct val="120000"/>
              </a:lnSpc>
              <a:spcBef>
                <a:spcPts val="820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This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would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bank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account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that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entered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in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Payment</a:t>
            </a:r>
            <a:r>
              <a:rPr sz="1650" spc="-215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Works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when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were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25" dirty="0">
                <a:latin typeface="Gill Sans MT"/>
                <a:cs typeface="Gill Sans MT"/>
              </a:rPr>
              <a:t>set </a:t>
            </a:r>
            <a:r>
              <a:rPr sz="1650" dirty="0">
                <a:latin typeface="Gill Sans MT"/>
                <a:cs typeface="Gill Sans MT"/>
              </a:rPr>
              <a:t>up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10" dirty="0">
                <a:latin typeface="Gill Sans MT"/>
                <a:cs typeface="Gill Sans MT"/>
              </a:rPr>
              <a:t> vendor/supplier.</a:t>
            </a:r>
            <a:endParaRPr sz="1650">
              <a:latin typeface="Gill Sans MT"/>
              <a:cs typeface="Gill Sans MT"/>
            </a:endParaRPr>
          </a:p>
          <a:p>
            <a:pPr marL="201295" marR="396875" indent="-189230">
              <a:lnSpc>
                <a:spcPct val="120000"/>
              </a:lnSpc>
              <a:spcBef>
                <a:spcPts val="825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UHCL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cannot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control</a:t>
            </a:r>
            <a:r>
              <a:rPr sz="1650" spc="-6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bank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information,</a:t>
            </a:r>
            <a:r>
              <a:rPr sz="1650" spc="-2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so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if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have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changed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banks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would </a:t>
            </a:r>
            <a:r>
              <a:rPr sz="1650" dirty="0">
                <a:latin typeface="Gill Sans MT"/>
                <a:cs typeface="Gill Sans MT"/>
              </a:rPr>
              <a:t>need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to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update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your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information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in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Payment</a:t>
            </a:r>
            <a:r>
              <a:rPr sz="1650" spc="-20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Works.</a:t>
            </a:r>
            <a:endParaRPr sz="16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4553" y="1431915"/>
            <a:ext cx="7697047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EXPENSE...REIMBURSEMENT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653" y="5667272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14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BOOKING...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653" y="5667314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15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395" y="2764238"/>
            <a:ext cx="7593965" cy="14459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spc="-10" dirty="0">
                <a:latin typeface="Gill Sans MT"/>
                <a:cs typeface="Gill Sans MT"/>
              </a:rPr>
              <a:t>Online</a:t>
            </a:r>
            <a:r>
              <a:rPr sz="1650" spc="-220" dirty="0">
                <a:latin typeface="Gill Sans MT"/>
                <a:cs typeface="Gill Sans MT"/>
              </a:rPr>
              <a:t> </a:t>
            </a:r>
            <a:r>
              <a:rPr sz="1650" spc="-55" dirty="0">
                <a:latin typeface="Gill Sans MT"/>
                <a:cs typeface="Gill Sans MT"/>
              </a:rPr>
              <a:t>Travel</a:t>
            </a:r>
            <a:r>
              <a:rPr sz="165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Booking</a:t>
            </a:r>
            <a:endParaRPr sz="1650" dirty="0">
              <a:latin typeface="Gill Sans MT"/>
              <a:cs typeface="Gill Sans MT"/>
            </a:endParaRPr>
          </a:p>
          <a:p>
            <a:pPr marL="576580" lvl="1" indent="-186055">
              <a:lnSpc>
                <a:spcPts val="1660"/>
              </a:lnSpc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endParaRPr lang="en-US" sz="1450" dirty="0">
              <a:latin typeface="Gill Sans MT"/>
              <a:cs typeface="Gill Sans MT"/>
            </a:endParaRPr>
          </a:p>
          <a:p>
            <a:pPr marL="576580" lvl="1" indent="-186055">
              <a:lnSpc>
                <a:spcPts val="1660"/>
              </a:lnSpc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lang="en-US" sz="1450" spc="30" dirty="0">
                <a:latin typeface="Gill Sans MT"/>
                <a:cs typeface="Gill Sans MT"/>
              </a:rPr>
              <a:t>can be used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online</a:t>
            </a:r>
            <a:r>
              <a:rPr sz="1450" i="1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travel</a:t>
            </a:r>
            <a:r>
              <a:rPr sz="1450" u="none" spc="25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booking</a:t>
            </a:r>
            <a:r>
              <a:rPr lang="en-US" sz="1450" u="none" spc="-10" dirty="0">
                <a:latin typeface="Gill Sans MT"/>
                <a:cs typeface="Gill Sans MT"/>
              </a:rPr>
              <a:t> for a </a:t>
            </a:r>
            <a:r>
              <a:rPr lang="en-US" sz="1450" b="1" u="none" spc="-10" dirty="0">
                <a:latin typeface="Gill Sans MT"/>
                <a:cs typeface="Gill Sans MT"/>
              </a:rPr>
              <a:t>fee</a:t>
            </a:r>
            <a:r>
              <a:rPr sz="1450" u="none" spc="-10" dirty="0">
                <a:latin typeface="Gill Sans MT"/>
                <a:cs typeface="Gill Sans MT"/>
              </a:rPr>
              <a:t>.</a:t>
            </a:r>
            <a:endParaRPr lang="en-US" sz="1450" u="none" spc="-10" dirty="0">
              <a:latin typeface="Gill Sans MT"/>
              <a:cs typeface="Gill Sans MT"/>
            </a:endParaRPr>
          </a:p>
          <a:p>
            <a:pPr marL="576580" lvl="1" indent="-186055">
              <a:lnSpc>
                <a:spcPts val="1660"/>
              </a:lnSpc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endParaRPr sz="1450" dirty="0">
              <a:latin typeface="Gill Sans MT"/>
              <a:cs typeface="Gill Sans MT"/>
            </a:endParaRPr>
          </a:p>
          <a:p>
            <a:pPr marL="575945" marR="5080" lvl="1" indent="-186055">
              <a:lnSpc>
                <a:spcPct val="122700"/>
              </a:lnSpc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emergency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or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group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travel,</a:t>
            </a:r>
            <a:r>
              <a:rPr sz="1450" spc="-1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candidate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travel,</a:t>
            </a:r>
            <a:r>
              <a:rPr sz="1450" spc="-10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complex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foreign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itinerary,</a:t>
            </a:r>
            <a:r>
              <a:rPr sz="1450" spc="-9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example, 	</a:t>
            </a:r>
            <a:r>
              <a:rPr sz="1450" dirty="0">
                <a:latin typeface="Gill Sans MT"/>
                <a:cs typeface="Gill Sans MT"/>
              </a:rPr>
              <a:t>please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contact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  <a:hlinkClick r:id="rId2"/>
              </a:rPr>
              <a:t>ConcurTravel@UHCL.edu</a:t>
            </a:r>
            <a:r>
              <a:rPr sz="1450" u="none" spc="20" dirty="0">
                <a:solidFill>
                  <a:srgbClr val="F92B5C"/>
                </a:solidFill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for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assistance.</a:t>
            </a:r>
            <a:endParaRPr sz="145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395" y="2653176"/>
            <a:ext cx="7679055" cy="234775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980"/>
              </a:spcBef>
              <a:buClr>
                <a:srgbClr val="B61D42"/>
              </a:buClr>
              <a:buFont typeface="Arial"/>
              <a:buChar char="•"/>
              <a:tabLst>
                <a:tab pos="201930" algn="l"/>
              </a:tabLst>
            </a:pPr>
            <a:r>
              <a:rPr sz="1650" spc="-10" dirty="0">
                <a:latin typeface="Gill Sans MT"/>
                <a:cs typeface="Gill Sans MT"/>
              </a:rPr>
              <a:t>Non-Employee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and Student</a:t>
            </a:r>
            <a:r>
              <a:rPr sz="1650" spc="-229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Travel</a:t>
            </a:r>
            <a:endParaRPr sz="1650" dirty="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19"/>
              </a:spcBef>
              <a:buClr>
                <a:srgbClr val="B61D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Employees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may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access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Concur.</a:t>
            </a:r>
            <a:endParaRPr sz="1450" dirty="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20"/>
              </a:spcBef>
              <a:buClr>
                <a:srgbClr val="B61D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Non-employees/students</a:t>
            </a:r>
            <a:r>
              <a:rPr sz="1450" spc="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require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assistance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of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delegate.</a:t>
            </a:r>
            <a:endParaRPr lang="en-US" sz="1450" spc="-10" dirty="0">
              <a:latin typeface="Gill Sans MT"/>
              <a:cs typeface="Gill Sans MT"/>
            </a:endParaRPr>
          </a:p>
          <a:p>
            <a:pPr marL="390525" lvl="1">
              <a:lnSpc>
                <a:spcPct val="100000"/>
              </a:lnSpc>
              <a:spcBef>
                <a:spcPts val="820"/>
              </a:spcBef>
              <a:buClr>
                <a:srgbClr val="B61D42"/>
              </a:buClr>
              <a:tabLst>
                <a:tab pos="576580" algn="l"/>
              </a:tabLst>
            </a:pPr>
            <a:endParaRPr sz="1450" dirty="0">
              <a:latin typeface="Gill Sans MT"/>
              <a:cs typeface="Gill Sans MT"/>
            </a:endParaRPr>
          </a:p>
          <a:p>
            <a:pPr marL="201295" marR="5080" indent="-189230">
              <a:lnSpc>
                <a:spcPct val="120000"/>
              </a:lnSpc>
              <a:spcBef>
                <a:spcPts val="810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Here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link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form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that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completed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and</a:t>
            </a:r>
            <a:r>
              <a:rPr sz="1650" spc="-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submitted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to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the</a:t>
            </a:r>
            <a:r>
              <a:rPr sz="1650" spc="-210" dirty="0">
                <a:latin typeface="Gill Sans MT"/>
                <a:cs typeface="Gill Sans MT"/>
              </a:rPr>
              <a:t> </a:t>
            </a:r>
            <a:r>
              <a:rPr sz="1650" spc="-55" dirty="0">
                <a:latin typeface="Gill Sans MT"/>
                <a:cs typeface="Gill Sans MT"/>
              </a:rPr>
              <a:t>Travel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Office: </a:t>
            </a:r>
            <a:r>
              <a:rPr sz="16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https://</a:t>
            </a:r>
            <a:r>
              <a:rPr sz="16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www.uhcl.edu/about/administrative-offices/travel/concur/documents/uhcl-concur-</a:t>
            </a:r>
            <a:r>
              <a:rPr sz="1650" u="none" spc="-10" dirty="0">
                <a:solidFill>
                  <a:srgbClr val="F92A5B"/>
                </a:solidFill>
                <a:latin typeface="Gill Sans MT"/>
                <a:cs typeface="Gill Sans MT"/>
              </a:rPr>
              <a:t> </a:t>
            </a:r>
            <a:r>
              <a:rPr sz="16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non-</a:t>
            </a:r>
            <a:r>
              <a:rPr sz="1650" u="sng" spc="-2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employee-</a:t>
            </a:r>
            <a:r>
              <a:rPr sz="16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access-form-24.pdf</a:t>
            </a:r>
            <a:endParaRPr sz="165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NON-</a:t>
            </a:r>
            <a:r>
              <a:rPr spc="-55" dirty="0"/>
              <a:t>EMPLOYEE</a:t>
            </a:r>
            <a:r>
              <a:rPr spc="-285" dirty="0"/>
              <a:t> </a:t>
            </a:r>
            <a:r>
              <a:rPr spc="-20" dirty="0"/>
              <a:t>TRAVEL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653" y="5667272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16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395" y="2764083"/>
            <a:ext cx="7642225" cy="2289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B61D42"/>
              </a:buClr>
              <a:buFont typeface="Arial"/>
              <a:buChar char="•"/>
              <a:tabLst>
                <a:tab pos="201930" algn="l"/>
              </a:tabLst>
            </a:pPr>
            <a:r>
              <a:rPr sz="1650" spc="-10" dirty="0">
                <a:latin typeface="Gill Sans MT"/>
                <a:cs typeface="Gill Sans MT"/>
              </a:rPr>
              <a:t>Plan,</a:t>
            </a:r>
            <a:r>
              <a:rPr sz="1650" spc="-17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plan,</a:t>
            </a:r>
            <a:r>
              <a:rPr sz="1650" spc="-18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plan</a:t>
            </a:r>
            <a:r>
              <a:rPr sz="1650" spc="1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ahead!</a:t>
            </a:r>
            <a:endParaRPr sz="1650">
              <a:latin typeface="Gill Sans MT"/>
              <a:cs typeface="Gill Sans MT"/>
            </a:endParaRPr>
          </a:p>
          <a:p>
            <a:pPr marL="201295" marR="271145" indent="-189230">
              <a:lnSpc>
                <a:spcPct val="120000"/>
              </a:lnSpc>
              <a:spcBef>
                <a:spcPts val="815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Business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Operations</a:t>
            </a:r>
            <a:r>
              <a:rPr sz="1650" spc="-254" dirty="0">
                <a:latin typeface="Gill Sans MT"/>
                <a:cs typeface="Gill Sans MT"/>
              </a:rPr>
              <a:t> </a:t>
            </a:r>
            <a:r>
              <a:rPr sz="1650" spc="-50" dirty="0">
                <a:latin typeface="Gill Sans MT"/>
                <a:cs typeface="Gill Sans MT"/>
              </a:rPr>
              <a:t>Travel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Office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requires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notification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of</a:t>
            </a:r>
            <a:r>
              <a:rPr sz="1650" spc="-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planned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trips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in</a:t>
            </a:r>
            <a:r>
              <a:rPr sz="1650" spc="-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given </a:t>
            </a:r>
            <a:r>
              <a:rPr sz="1650" dirty="0">
                <a:latin typeface="Gill Sans MT"/>
                <a:cs typeface="Gill Sans MT"/>
              </a:rPr>
              <a:t>quarter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30</a:t>
            </a:r>
            <a:r>
              <a:rPr sz="1650" u="sng" spc="-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days</a:t>
            </a:r>
            <a:r>
              <a:rPr sz="1650" u="sng" spc="-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</a:t>
            </a:r>
            <a:r>
              <a:rPr sz="165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advance</a:t>
            </a:r>
            <a:r>
              <a:rPr sz="1650" u="sng" spc="-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of</a:t>
            </a:r>
            <a:r>
              <a:rPr sz="1650" u="sng" spc="-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the</a:t>
            </a:r>
            <a:r>
              <a:rPr sz="1650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start</a:t>
            </a:r>
            <a:r>
              <a:rPr sz="1650" u="sng" spc="-4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of</a:t>
            </a:r>
            <a:r>
              <a:rPr sz="1650" u="sng" spc="-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that</a:t>
            </a:r>
            <a:r>
              <a:rPr sz="1650" u="sng" spc="-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quarter.</a:t>
            </a:r>
            <a:endParaRPr sz="1650">
              <a:latin typeface="Gill Sans MT"/>
              <a:cs typeface="Gill Sans MT"/>
            </a:endParaRPr>
          </a:p>
          <a:p>
            <a:pPr marL="575945" marR="5080" lvl="1" indent="-186055">
              <a:lnSpc>
                <a:spcPct val="122700"/>
              </a:lnSpc>
              <a:spcBef>
                <a:spcPts val="440"/>
              </a:spcBef>
              <a:buClr>
                <a:srgbClr val="B61D42"/>
              </a:buClr>
              <a:buFont typeface="Arial"/>
              <a:buChar char="•"/>
              <a:tabLst>
                <a:tab pos="577850" algn="l"/>
              </a:tabLst>
            </a:pPr>
            <a:r>
              <a:rPr sz="1450" dirty="0">
                <a:latin typeface="Gill Sans MT"/>
                <a:cs typeface="Gill Sans MT"/>
              </a:rPr>
              <a:t>Find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notification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form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on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landing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page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under</a:t>
            </a:r>
            <a:r>
              <a:rPr sz="1450" spc="-10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“Company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Notes.”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Send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this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spc="-25" dirty="0">
                <a:latin typeface="Gill Sans MT"/>
                <a:cs typeface="Gill Sans MT"/>
              </a:rPr>
              <a:t>to 	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-165" dirty="0">
                <a:latin typeface="Gill Sans MT"/>
                <a:cs typeface="Gill Sans MT"/>
              </a:rPr>
              <a:t> </a:t>
            </a:r>
            <a:r>
              <a:rPr sz="1450" spc="-25" dirty="0">
                <a:latin typeface="Gill Sans MT"/>
                <a:cs typeface="Gill Sans MT"/>
              </a:rPr>
              <a:t>Travel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Office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as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indicated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above.</a:t>
            </a:r>
            <a:endParaRPr sz="1450">
              <a:latin typeface="Gill Sans MT"/>
              <a:cs typeface="Gill Sans MT"/>
            </a:endParaRPr>
          </a:p>
          <a:p>
            <a:pPr marL="201295" marR="53975" indent="-189230">
              <a:lnSpc>
                <a:spcPct val="120000"/>
              </a:lnSpc>
              <a:spcBef>
                <a:spcPts val="810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spc="-10" dirty="0">
                <a:latin typeface="Gill Sans MT"/>
                <a:cs typeface="Gill Sans MT"/>
              </a:rPr>
              <a:t>The</a:t>
            </a:r>
            <a:r>
              <a:rPr sz="1650" spc="-210" dirty="0">
                <a:latin typeface="Gill Sans MT"/>
                <a:cs typeface="Gill Sans MT"/>
              </a:rPr>
              <a:t> </a:t>
            </a:r>
            <a:r>
              <a:rPr sz="1650" spc="-45" dirty="0">
                <a:latin typeface="Gill Sans MT"/>
                <a:cs typeface="Gill Sans MT"/>
              </a:rPr>
              <a:t>Travel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Card,</a:t>
            </a:r>
            <a:r>
              <a:rPr sz="1650" spc="-2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held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by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employee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who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leading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group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and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who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named </a:t>
            </a:r>
            <a:r>
              <a:rPr sz="1650" spc="-30" dirty="0">
                <a:latin typeface="Gill Sans MT"/>
                <a:cs typeface="Gill Sans MT"/>
              </a:rPr>
              <a:t>cardholder,</a:t>
            </a:r>
            <a:r>
              <a:rPr sz="1650" spc="-18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may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use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 card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all</a:t>
            </a:r>
            <a:r>
              <a:rPr sz="1650" spc="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incidentals,</a:t>
            </a:r>
            <a:r>
              <a:rPr sz="1650" spc="-170" dirty="0">
                <a:latin typeface="Gill Sans MT"/>
                <a:cs typeface="Gill Sans MT"/>
              </a:rPr>
              <a:t> </a:t>
            </a:r>
            <a:r>
              <a:rPr sz="1650" b="1" dirty="0">
                <a:latin typeface="Gill Sans MT"/>
                <a:cs typeface="Gill Sans MT"/>
              </a:rPr>
              <a:t>and</a:t>
            </a:r>
            <a:r>
              <a:rPr sz="1650" b="1" spc="-25" dirty="0">
                <a:latin typeface="Gill Sans MT"/>
                <a:cs typeface="Gill Sans MT"/>
              </a:rPr>
              <a:t> </a:t>
            </a:r>
            <a:r>
              <a:rPr sz="1650" b="1" spc="-10" dirty="0">
                <a:latin typeface="Gill Sans MT"/>
                <a:cs typeface="Gill Sans MT"/>
              </a:rPr>
              <a:t>meals</a:t>
            </a:r>
            <a:r>
              <a:rPr sz="1650" spc="-10" dirty="0">
                <a:latin typeface="Gill Sans MT"/>
                <a:cs typeface="Gill Sans MT"/>
              </a:rPr>
              <a:t>,</a:t>
            </a:r>
            <a:r>
              <a:rPr sz="1650" spc="-19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duration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of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trip.</a:t>
            </a:r>
            <a:endParaRPr sz="16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1298" y="1563822"/>
            <a:ext cx="7577902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STUDENT</a:t>
            </a:r>
            <a:r>
              <a:rPr spc="-95" dirty="0"/>
              <a:t> </a:t>
            </a:r>
            <a:r>
              <a:rPr spc="-40" dirty="0"/>
              <a:t>GROUP</a:t>
            </a:r>
            <a:r>
              <a:rPr spc="-409" dirty="0"/>
              <a:t> </a:t>
            </a:r>
            <a:r>
              <a:rPr spc="-10" dirty="0"/>
              <a:t>TRAVEL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653" y="5667272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17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OPTIONAL</a:t>
            </a:r>
            <a:r>
              <a:rPr spc="-409" dirty="0"/>
              <a:t> </a:t>
            </a:r>
            <a:r>
              <a:rPr spc="-35" dirty="0"/>
              <a:t>TRAVEL</a:t>
            </a:r>
            <a:r>
              <a:rPr spc="-100" dirty="0"/>
              <a:t> </a:t>
            </a:r>
            <a:r>
              <a:rPr spc="-10" dirty="0"/>
              <a:t>CARDS</a:t>
            </a:r>
            <a:r>
              <a:rPr spc="660"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653" y="2681927"/>
            <a:ext cx="8357234" cy="32378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847725" indent="-187325">
              <a:lnSpc>
                <a:spcPct val="100000"/>
              </a:lnSpc>
              <a:spcBef>
                <a:spcPts val="575"/>
              </a:spcBef>
              <a:buClr>
                <a:srgbClr val="B61D42"/>
              </a:buClr>
              <a:buFont typeface="Arial"/>
              <a:buChar char="•"/>
              <a:tabLst>
                <a:tab pos="847725" algn="l"/>
              </a:tabLst>
            </a:pPr>
            <a:r>
              <a:rPr sz="1550" dirty="0">
                <a:latin typeface="Gill Sans MT"/>
                <a:cs typeface="Gill Sans MT"/>
              </a:rPr>
              <a:t>The</a:t>
            </a:r>
            <a:r>
              <a:rPr sz="1550" spc="-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new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card</a:t>
            </a:r>
            <a:r>
              <a:rPr sz="1550" spc="1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is</a:t>
            </a:r>
            <a:r>
              <a:rPr sz="1550" spc="2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a</a:t>
            </a:r>
            <a:r>
              <a:rPr sz="1550" spc="1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corporate</a:t>
            </a:r>
            <a:r>
              <a:rPr sz="1550" spc="-195" dirty="0">
                <a:latin typeface="Gill Sans MT"/>
                <a:cs typeface="Gill Sans MT"/>
              </a:rPr>
              <a:t> </a:t>
            </a:r>
            <a:r>
              <a:rPr sz="1550" spc="-30" dirty="0">
                <a:latin typeface="Gill Sans MT"/>
                <a:cs typeface="Gill Sans MT"/>
              </a:rPr>
              <a:t>Travel</a:t>
            </a:r>
            <a:r>
              <a:rPr sz="1550" spc="1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Card through</a:t>
            </a:r>
            <a:r>
              <a:rPr sz="1550" spc="-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Citibank</a:t>
            </a:r>
            <a:r>
              <a:rPr sz="1550" spc="-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(Silver</a:t>
            </a:r>
            <a:r>
              <a:rPr sz="1550" spc="4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in </a:t>
            </a:r>
            <a:r>
              <a:rPr sz="1550" spc="-10" dirty="0">
                <a:latin typeface="Gill Sans MT"/>
                <a:cs typeface="Gill Sans MT"/>
              </a:rPr>
              <a:t>Color).</a:t>
            </a:r>
            <a:endParaRPr sz="1550">
              <a:latin typeface="Gill Sans MT"/>
              <a:cs typeface="Gill Sans MT"/>
            </a:endParaRPr>
          </a:p>
          <a:p>
            <a:pPr marL="1224280" lvl="1" indent="-186055">
              <a:lnSpc>
                <a:spcPct val="100000"/>
              </a:lnSpc>
              <a:spcBef>
                <a:spcPts val="415"/>
              </a:spcBef>
              <a:buClr>
                <a:srgbClr val="B61D42"/>
              </a:buClr>
              <a:buFont typeface="Arial"/>
              <a:buChar char="•"/>
              <a:tabLst>
                <a:tab pos="1224280" algn="l"/>
              </a:tabLst>
            </a:pPr>
            <a:r>
              <a:rPr sz="1400" dirty="0">
                <a:latin typeface="Gill Sans MT"/>
                <a:cs typeface="Gill Sans MT"/>
              </a:rPr>
              <a:t>It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NOT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declining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balance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card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and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does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NOT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expire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–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b="1" dirty="0">
                <a:solidFill>
                  <a:srgbClr val="FF0000"/>
                </a:solidFill>
                <a:latin typeface="Gill Sans MT"/>
                <a:cs typeface="Gill Sans MT"/>
              </a:rPr>
              <a:t>keep</a:t>
            </a:r>
            <a:r>
              <a:rPr sz="1400" b="1" spc="-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Gill Sans MT"/>
                <a:cs typeface="Gill Sans MT"/>
              </a:rPr>
              <a:t>it!</a:t>
            </a:r>
            <a:endParaRPr sz="1400">
              <a:latin typeface="Gill Sans MT"/>
              <a:cs typeface="Gill Sans MT"/>
            </a:endParaRPr>
          </a:p>
          <a:p>
            <a:pPr marL="1603375" lvl="2" indent="-188595">
              <a:lnSpc>
                <a:spcPct val="100000"/>
              </a:lnSpc>
              <a:spcBef>
                <a:spcPts val="464"/>
              </a:spcBef>
              <a:buClr>
                <a:srgbClr val="B61D42"/>
              </a:buClr>
              <a:buFont typeface="Arial"/>
              <a:buChar char="•"/>
              <a:tabLst>
                <a:tab pos="1603375" algn="l"/>
              </a:tabLst>
            </a:pPr>
            <a:r>
              <a:rPr sz="1200" dirty="0">
                <a:latin typeface="Gill Sans MT"/>
                <a:cs typeface="Gill Sans MT"/>
              </a:rPr>
              <a:t>Although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it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is</a:t>
            </a:r>
            <a:r>
              <a:rPr sz="1200" spc="3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UHCL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corporate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card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it</a:t>
            </a:r>
            <a:r>
              <a:rPr sz="1200" spc="3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will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have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your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name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on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it.</a:t>
            </a:r>
            <a:endParaRPr sz="1200">
              <a:latin typeface="Gill Sans MT"/>
              <a:cs typeface="Gill Sans MT"/>
            </a:endParaRPr>
          </a:p>
          <a:p>
            <a:pPr marL="1603375" lvl="2" indent="-188595">
              <a:lnSpc>
                <a:spcPct val="100000"/>
              </a:lnSpc>
              <a:spcBef>
                <a:spcPts val="455"/>
              </a:spcBef>
              <a:buClr>
                <a:srgbClr val="B61D42"/>
              </a:buClr>
              <a:buFont typeface="Arial"/>
              <a:buChar char="•"/>
              <a:tabLst>
                <a:tab pos="1603375" algn="l"/>
              </a:tabLst>
            </a:pPr>
            <a:r>
              <a:rPr sz="1200" spc="-20" dirty="0">
                <a:latin typeface="Gill Sans MT"/>
                <a:cs typeface="Gill Sans MT"/>
              </a:rPr>
              <a:t>Your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card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number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will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be</a:t>
            </a:r>
            <a:r>
              <a:rPr sz="1200" spc="3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included</a:t>
            </a:r>
            <a:r>
              <a:rPr sz="1200" spc="1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in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your</a:t>
            </a:r>
            <a:r>
              <a:rPr sz="1200" spc="7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Concur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user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profile.</a:t>
            </a:r>
            <a:endParaRPr sz="1200">
              <a:latin typeface="Gill Sans MT"/>
              <a:cs typeface="Gill Sans MT"/>
            </a:endParaRPr>
          </a:p>
          <a:p>
            <a:pPr marL="1224280" lvl="1" indent="-186055">
              <a:lnSpc>
                <a:spcPct val="100000"/>
              </a:lnSpc>
              <a:spcBef>
                <a:spcPts val="409"/>
              </a:spcBef>
              <a:buClr>
                <a:srgbClr val="B61D42"/>
              </a:buClr>
              <a:buFont typeface="Arial"/>
              <a:buChar char="•"/>
              <a:tabLst>
                <a:tab pos="1224280" algn="l"/>
              </a:tabLst>
            </a:pP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card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can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used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UHCL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business</a:t>
            </a: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travel</a:t>
            </a: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expenses</a:t>
            </a:r>
            <a:r>
              <a:rPr sz="14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but</a:t>
            </a:r>
            <a:r>
              <a:rPr sz="14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NOT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MEALS.</a:t>
            </a:r>
            <a:endParaRPr sz="1400">
              <a:latin typeface="Gill Sans MT"/>
              <a:cs typeface="Gill Sans MT"/>
            </a:endParaRPr>
          </a:p>
          <a:p>
            <a:pPr marL="1603375" lvl="2" indent="-188595">
              <a:lnSpc>
                <a:spcPct val="100000"/>
              </a:lnSpc>
              <a:spcBef>
                <a:spcPts val="465"/>
              </a:spcBef>
              <a:buClr>
                <a:srgbClr val="B61D42"/>
              </a:buClr>
              <a:buFont typeface="Arial"/>
              <a:buChar char="•"/>
              <a:tabLst>
                <a:tab pos="1603375" algn="l"/>
              </a:tabLst>
            </a:pPr>
            <a:r>
              <a:rPr sz="1200" dirty="0">
                <a:latin typeface="Gill Sans MT"/>
                <a:cs typeface="Gill Sans MT"/>
              </a:rPr>
              <a:t>Using</a:t>
            </a:r>
            <a:r>
              <a:rPr sz="1200" spc="1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travel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card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purchase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meals,</a:t>
            </a:r>
            <a:r>
              <a:rPr sz="1200" spc="-9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goods</a:t>
            </a:r>
            <a:r>
              <a:rPr sz="1200" spc="1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or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any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other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use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is</a:t>
            </a:r>
            <a:r>
              <a:rPr sz="1200" spc="3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deemed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misuse</a:t>
            </a:r>
            <a:r>
              <a:rPr sz="1200" u="none" spc="-10" dirty="0">
                <a:latin typeface="Gill Sans MT"/>
                <a:cs typeface="Gill Sans MT"/>
              </a:rPr>
              <a:t>.</a:t>
            </a:r>
            <a:endParaRPr sz="1200">
              <a:latin typeface="Gill Sans MT"/>
              <a:cs typeface="Gill Sans MT"/>
            </a:endParaRPr>
          </a:p>
          <a:p>
            <a:pPr marL="1603375" lvl="2" indent="-188595">
              <a:lnSpc>
                <a:spcPct val="100000"/>
              </a:lnSpc>
              <a:spcBef>
                <a:spcPts val="455"/>
              </a:spcBef>
              <a:buClr>
                <a:srgbClr val="B61D42"/>
              </a:buClr>
              <a:buFont typeface="Arial"/>
              <a:buChar char="•"/>
              <a:tabLst>
                <a:tab pos="1603375" algn="l"/>
              </a:tabLst>
            </a:pPr>
            <a:r>
              <a:rPr sz="1200" spc="-25" dirty="0">
                <a:latin typeface="Gill Sans MT"/>
                <a:cs typeface="Gill Sans MT"/>
              </a:rPr>
              <a:t>You</a:t>
            </a:r>
            <a:r>
              <a:rPr sz="1200" spc="3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are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personally</a:t>
            </a:r>
            <a:r>
              <a:rPr sz="1200" spc="1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responsible</a:t>
            </a:r>
            <a:r>
              <a:rPr sz="1200" spc="-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repay</a:t>
            </a:r>
            <a:r>
              <a:rPr sz="1200" spc="2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UHCL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for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misuse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and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may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lose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card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privileges.</a:t>
            </a:r>
            <a:endParaRPr sz="1200">
              <a:latin typeface="Gill Sans MT"/>
              <a:cs typeface="Gill Sans MT"/>
            </a:endParaRPr>
          </a:p>
          <a:p>
            <a:pPr marL="1224280" lvl="1" indent="-186055">
              <a:lnSpc>
                <a:spcPct val="100000"/>
              </a:lnSpc>
              <a:spcBef>
                <a:spcPts val="414"/>
              </a:spcBef>
              <a:buClr>
                <a:srgbClr val="B61D42"/>
              </a:buClr>
              <a:buFont typeface="Arial"/>
              <a:buChar char="•"/>
              <a:tabLst>
                <a:tab pos="1224280" algn="l"/>
              </a:tabLst>
            </a:pPr>
            <a:r>
              <a:rPr sz="1400" dirty="0">
                <a:latin typeface="Gill Sans MT"/>
                <a:cs typeface="Gill Sans MT"/>
              </a:rPr>
              <a:t>Apply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online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180" dirty="0">
                <a:latin typeface="Gill Sans MT"/>
                <a:cs typeface="Gill Sans MT"/>
              </a:rPr>
              <a:t> </a:t>
            </a:r>
            <a:r>
              <a:rPr sz="1400" spc="-40" dirty="0">
                <a:latin typeface="Gill Sans MT"/>
                <a:cs typeface="Gill Sans MT"/>
              </a:rPr>
              <a:t>Travel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Office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page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within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Business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Operations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50" dirty="0">
                <a:latin typeface="Gill Sans MT"/>
                <a:cs typeface="Gill Sans MT"/>
              </a:rPr>
              <a:t>-</a:t>
            </a:r>
            <a:endParaRPr sz="1400">
              <a:latin typeface="Gill Sans MT"/>
              <a:cs typeface="Gill Sans MT"/>
            </a:endParaRPr>
          </a:p>
          <a:p>
            <a:pPr marL="1603375" lvl="2" indent="-188595">
              <a:lnSpc>
                <a:spcPct val="100000"/>
              </a:lnSpc>
              <a:spcBef>
                <a:spcPts val="459"/>
              </a:spcBef>
              <a:buClr>
                <a:srgbClr val="B61D42"/>
              </a:buClr>
              <a:buFont typeface="Arial"/>
              <a:buChar char="•"/>
              <a:tabLst>
                <a:tab pos="1603375" algn="l"/>
              </a:tabLst>
            </a:pPr>
            <a:r>
              <a:rPr sz="1200" dirty="0">
                <a:latin typeface="Gill Sans MT"/>
                <a:cs typeface="Gill Sans MT"/>
              </a:rPr>
              <a:t>2</a:t>
            </a:r>
            <a:r>
              <a:rPr sz="1200" spc="9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documents</a:t>
            </a:r>
            <a:r>
              <a:rPr sz="1200" spc="9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are</a:t>
            </a:r>
            <a:r>
              <a:rPr sz="1200" spc="8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in</a:t>
            </a:r>
            <a:r>
              <a:rPr sz="1200" spc="9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one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e-Application:</a:t>
            </a:r>
            <a:r>
              <a:rPr sz="1200" spc="-10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Citibank</a:t>
            </a:r>
            <a:r>
              <a:rPr sz="1200" spc="-10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Application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and</a:t>
            </a:r>
            <a:r>
              <a:rPr sz="1200" spc="9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UHCL</a:t>
            </a:r>
            <a:r>
              <a:rPr sz="1200" spc="8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Card</a:t>
            </a:r>
            <a:r>
              <a:rPr sz="1200" spc="-45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Agreement</a:t>
            </a:r>
            <a:endParaRPr sz="1200">
              <a:latin typeface="Gill Sans MT"/>
              <a:cs typeface="Gill Sans MT"/>
            </a:endParaRPr>
          </a:p>
          <a:p>
            <a:pPr marL="1603375" lvl="2" indent="-188595">
              <a:lnSpc>
                <a:spcPct val="100000"/>
              </a:lnSpc>
              <a:spcBef>
                <a:spcPts val="430"/>
              </a:spcBef>
              <a:buClr>
                <a:srgbClr val="B61D42"/>
              </a:buClr>
              <a:buFont typeface="Arial"/>
              <a:buChar char="•"/>
              <a:tabLst>
                <a:tab pos="1603375" algn="l"/>
              </a:tabLst>
            </a:pPr>
            <a:r>
              <a:rPr sz="1200" dirty="0">
                <a:latin typeface="Gill Sans MT"/>
                <a:cs typeface="Gill Sans MT"/>
              </a:rPr>
              <a:t>Caveat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-</a:t>
            </a:r>
            <a:r>
              <a:rPr sz="1200" spc="4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Un-reimbursable</a:t>
            </a:r>
            <a:r>
              <a:rPr sz="1200" spc="1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expenses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must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be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repaid</a:t>
            </a:r>
            <a:r>
              <a:rPr sz="1200" spc="1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UHCL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within</a:t>
            </a:r>
            <a:r>
              <a:rPr sz="1200" spc="25" dirty="0">
                <a:latin typeface="Gill Sans MT"/>
                <a:cs typeface="Gill Sans MT"/>
              </a:rPr>
              <a:t> </a:t>
            </a:r>
            <a:r>
              <a:rPr sz="1300" b="1" dirty="0">
                <a:solidFill>
                  <a:srgbClr val="FF0000"/>
                </a:solidFill>
                <a:latin typeface="Gill Sans MT"/>
                <a:cs typeface="Gill Sans MT"/>
              </a:rPr>
              <a:t>45</a:t>
            </a:r>
            <a:r>
              <a:rPr sz="1300" b="1" spc="6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dirty="0">
                <a:solidFill>
                  <a:srgbClr val="FF0000"/>
                </a:solidFill>
                <a:latin typeface="Gill Sans MT"/>
                <a:cs typeface="Gill Sans MT"/>
              </a:rPr>
              <a:t>days</a:t>
            </a:r>
            <a:r>
              <a:rPr sz="1300" b="1" spc="7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after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last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date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of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travel.</a:t>
            </a:r>
            <a:endParaRPr sz="1200">
              <a:latin typeface="Gill Sans MT"/>
              <a:cs typeface="Gill Sans MT"/>
            </a:endParaRPr>
          </a:p>
          <a:p>
            <a:pPr marL="1979930" lvl="3" indent="-187325">
              <a:lnSpc>
                <a:spcPct val="100000"/>
              </a:lnSpc>
              <a:spcBef>
                <a:spcPts val="445"/>
              </a:spcBef>
              <a:buClr>
                <a:srgbClr val="B61D42"/>
              </a:buClr>
              <a:buFont typeface="Arial"/>
              <a:buChar char="•"/>
              <a:tabLst>
                <a:tab pos="1979930" algn="l"/>
              </a:tabLst>
            </a:pPr>
            <a:r>
              <a:rPr sz="1050" dirty="0">
                <a:latin typeface="Gill Sans MT"/>
                <a:cs typeface="Gill Sans MT"/>
              </a:rPr>
              <a:t>Expenses</a:t>
            </a:r>
            <a:r>
              <a:rPr sz="1050" spc="1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must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be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reallocated</a:t>
            </a:r>
            <a:r>
              <a:rPr sz="1050" spc="2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within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300" b="1" dirty="0">
                <a:solidFill>
                  <a:srgbClr val="FF0000"/>
                </a:solidFill>
                <a:latin typeface="Gill Sans MT"/>
                <a:cs typeface="Gill Sans MT"/>
              </a:rPr>
              <a:t>15</a:t>
            </a:r>
            <a:r>
              <a:rPr sz="1300" b="1" spc="4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300" b="1" dirty="0">
                <a:solidFill>
                  <a:srgbClr val="FF0000"/>
                </a:solidFill>
                <a:latin typeface="Gill Sans MT"/>
                <a:cs typeface="Gill Sans MT"/>
              </a:rPr>
              <a:t>days</a:t>
            </a:r>
            <a:r>
              <a:rPr sz="1300" b="1" spc="4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after</a:t>
            </a:r>
            <a:r>
              <a:rPr sz="1050" spc="4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the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last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date</a:t>
            </a:r>
            <a:r>
              <a:rPr sz="1050" spc="4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of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spc="-10" dirty="0">
                <a:latin typeface="Gill Sans MT"/>
                <a:cs typeface="Gill Sans MT"/>
              </a:rPr>
              <a:t>travel</a:t>
            </a:r>
            <a:endParaRPr sz="10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0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18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2052" name="Picture 4" descr="4,400+ Silver Credit Card Stock Photos, Pictures &amp; Royalty ...">
            <a:extLst>
              <a:ext uri="{FF2B5EF4-FFF2-40B4-BE49-F238E27FC236}">
                <a16:creationId xmlns:a16="http://schemas.microsoft.com/office/drawing/2014/main" id="{9D02C456-1A4E-D111-7576-11550B07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12" y="5638800"/>
            <a:ext cx="259793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TRAVEL</a:t>
            </a:r>
            <a:r>
              <a:rPr spc="-114" dirty="0"/>
              <a:t> </a:t>
            </a:r>
            <a:r>
              <a:rPr spc="-30" dirty="0"/>
              <a:t>CARD</a:t>
            </a:r>
            <a:r>
              <a:rPr spc="-295" dirty="0"/>
              <a:t> </a:t>
            </a:r>
            <a:r>
              <a:rPr spc="-10" dirty="0"/>
              <a:t>AGREEMENT/DOCUSIGN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20707" y="3722131"/>
          <a:ext cx="1003934" cy="313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3D3D3"/>
                      </a:solidFill>
                      <a:prstDash val="solid"/>
                    </a:lnL>
                    <a:lnR w="1270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5800" y="2819400"/>
            <a:ext cx="7920990" cy="26354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803910" indent="-189230">
              <a:lnSpc>
                <a:spcPct val="100000"/>
              </a:lnSpc>
              <a:spcBef>
                <a:spcPts val="975"/>
              </a:spcBef>
              <a:buClr>
                <a:srgbClr val="B71E42"/>
              </a:buClr>
              <a:buFont typeface="Arial"/>
              <a:buChar char="•"/>
              <a:tabLst>
                <a:tab pos="803910" algn="l"/>
              </a:tabLst>
            </a:pPr>
            <a:r>
              <a:rPr sz="1650" spc="-10" dirty="0">
                <a:latin typeface="Gill Sans MT"/>
                <a:cs typeface="Gill Sans MT"/>
              </a:rPr>
              <a:t>UHCL</a:t>
            </a:r>
            <a:r>
              <a:rPr sz="1650" spc="-245" dirty="0">
                <a:latin typeface="Gill Sans MT"/>
                <a:cs typeface="Gill Sans MT"/>
              </a:rPr>
              <a:t> </a:t>
            </a:r>
            <a:r>
              <a:rPr sz="1650" spc="-55" dirty="0">
                <a:latin typeface="Gill Sans MT"/>
                <a:cs typeface="Gill Sans MT"/>
              </a:rPr>
              <a:t>Travel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Card</a:t>
            </a:r>
            <a:r>
              <a:rPr sz="1650" spc="-19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Agreement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contains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general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guidelines,</a:t>
            </a:r>
            <a:r>
              <a:rPr sz="1650" spc="-16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follows:</a:t>
            </a:r>
            <a:endParaRPr sz="1650" dirty="0">
              <a:latin typeface="Gill Sans MT"/>
              <a:cs typeface="Gill Sans MT"/>
            </a:endParaRPr>
          </a:p>
          <a:p>
            <a:pPr marL="1178560" lvl="1" indent="-186055">
              <a:lnSpc>
                <a:spcPct val="100000"/>
              </a:lnSpc>
              <a:spcBef>
                <a:spcPts val="825"/>
              </a:spcBef>
              <a:buClr>
                <a:srgbClr val="B71E42"/>
              </a:buClr>
              <a:buFont typeface="Arial"/>
              <a:buChar char="•"/>
              <a:tabLst>
                <a:tab pos="1178560" algn="l"/>
              </a:tabLst>
            </a:pPr>
            <a:r>
              <a:rPr sz="1450" dirty="0">
                <a:latin typeface="Gill Sans MT"/>
                <a:cs typeface="Gill Sans MT"/>
              </a:rPr>
              <a:t>Background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checks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(not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credit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checks!),</a:t>
            </a:r>
            <a:r>
              <a:rPr sz="1450" spc="-1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Card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Safety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&amp;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spc="-25" dirty="0">
                <a:latin typeface="Gill Sans MT"/>
                <a:cs typeface="Gill Sans MT"/>
              </a:rPr>
              <a:t>Use</a:t>
            </a:r>
            <a:endParaRPr sz="1450" dirty="0">
              <a:latin typeface="Gill Sans MT"/>
              <a:cs typeface="Gill Sans MT"/>
            </a:endParaRPr>
          </a:p>
          <a:p>
            <a:pPr marL="1178560" lvl="1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1178560" algn="l"/>
              </a:tabLst>
            </a:pPr>
            <a:r>
              <a:rPr sz="1450" dirty="0">
                <a:latin typeface="Gill Sans MT"/>
                <a:cs typeface="Gill Sans MT"/>
              </a:rPr>
              <a:t>Non-Reimbursed</a:t>
            </a:r>
            <a:r>
              <a:rPr sz="1450" spc="10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Expenses,</a:t>
            </a:r>
            <a:r>
              <a:rPr sz="1450" spc="-8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Card</a:t>
            </a:r>
            <a:r>
              <a:rPr sz="1450" spc="8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Cancellation</a:t>
            </a:r>
            <a:endParaRPr sz="1450" dirty="0">
              <a:latin typeface="Gill Sans MT"/>
              <a:cs typeface="Gill Sans MT"/>
            </a:endParaRPr>
          </a:p>
          <a:p>
            <a:pPr marL="1178560" lvl="1" indent="-186055">
              <a:lnSpc>
                <a:spcPct val="100000"/>
              </a:lnSpc>
              <a:spcBef>
                <a:spcPts val="805"/>
              </a:spcBef>
              <a:buClr>
                <a:srgbClr val="B71E42"/>
              </a:buClr>
              <a:buFont typeface="Arial"/>
              <a:buChar char="•"/>
              <a:tabLst>
                <a:tab pos="1178560" algn="l"/>
              </a:tabLst>
            </a:pPr>
            <a:r>
              <a:rPr sz="1450" dirty="0">
                <a:latin typeface="Gill Sans MT"/>
                <a:cs typeface="Gill Sans MT"/>
              </a:rPr>
              <a:t>Expense</a:t>
            </a:r>
            <a:r>
              <a:rPr sz="1450" spc="1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Reporting,</a:t>
            </a:r>
            <a:r>
              <a:rPr sz="1450" spc="-6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Receipts</a:t>
            </a:r>
            <a:endParaRPr sz="1450" dirty="0">
              <a:latin typeface="Gill Sans MT"/>
              <a:cs typeface="Gill Sans MT"/>
            </a:endParaRPr>
          </a:p>
          <a:p>
            <a:pPr marL="1178560" lvl="1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1178560" algn="l"/>
              </a:tabLst>
            </a:pPr>
            <a:r>
              <a:rPr sz="1450" dirty="0">
                <a:latin typeface="Gill Sans MT"/>
                <a:cs typeface="Gill Sans MT"/>
              </a:rPr>
              <a:t>Separation/Job Change,Traveler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Signature</a:t>
            </a:r>
            <a:endParaRPr sz="1450" dirty="0">
              <a:latin typeface="Gill Sans MT"/>
              <a:cs typeface="Gill Sans MT"/>
            </a:endParaRPr>
          </a:p>
          <a:p>
            <a:pPr marL="803275" marR="5080" indent="-189230">
              <a:lnSpc>
                <a:spcPct val="119900"/>
              </a:lnSpc>
              <a:spcBef>
                <a:spcPts val="810"/>
              </a:spcBef>
              <a:buClr>
                <a:srgbClr val="B71E42"/>
              </a:buClr>
              <a:buFont typeface="Arial"/>
              <a:buChar char="•"/>
              <a:tabLst>
                <a:tab pos="803275" algn="l"/>
              </a:tabLst>
            </a:pPr>
            <a:r>
              <a:rPr sz="1650" dirty="0">
                <a:latin typeface="Gill Sans MT"/>
                <a:cs typeface="Gill Sans MT"/>
              </a:rPr>
              <a:t>Compliance</a:t>
            </a:r>
            <a:r>
              <a:rPr sz="1650" spc="-6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with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Final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UHCL</a:t>
            </a:r>
            <a:r>
              <a:rPr sz="1650" spc="-245" dirty="0">
                <a:latin typeface="Gill Sans MT"/>
                <a:cs typeface="Gill Sans MT"/>
              </a:rPr>
              <a:t> </a:t>
            </a:r>
            <a:r>
              <a:rPr sz="1650" spc="-55" dirty="0">
                <a:latin typeface="Gill Sans MT"/>
                <a:cs typeface="Gill Sans MT"/>
              </a:rPr>
              <a:t>Travel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Policy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mandatory</a:t>
            </a:r>
            <a:r>
              <a:rPr lang="en-US" sz="1650" dirty="0">
                <a:latin typeface="Gill Sans MT"/>
                <a:cs typeface="Gill Sans MT"/>
              </a:rPr>
              <a:t>!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19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299" y="1694152"/>
            <a:ext cx="358457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DISCUSSION</a:t>
            </a:r>
            <a:r>
              <a:rPr spc="-345" dirty="0"/>
              <a:t> </a:t>
            </a:r>
            <a:r>
              <a:rPr lang="en-US" spc="-345" dirty="0"/>
              <a:t> </a:t>
            </a:r>
            <a:r>
              <a:rPr spc="-10" dirty="0"/>
              <a:t>TOPICS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987" y="2636254"/>
            <a:ext cx="3501390" cy="328358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794385" indent="-187325">
              <a:lnSpc>
                <a:spcPct val="100000"/>
              </a:lnSpc>
              <a:spcBef>
                <a:spcPts val="935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What is</a:t>
            </a:r>
            <a:r>
              <a:rPr sz="1550" spc="15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Concur?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40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Software</a:t>
            </a:r>
            <a:r>
              <a:rPr sz="1550" spc="-140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Availability/Conferences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50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How</a:t>
            </a:r>
            <a:r>
              <a:rPr sz="1550" spc="-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It</a:t>
            </a:r>
            <a:r>
              <a:rPr sz="1550" spc="-20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Works</a:t>
            </a:r>
            <a:r>
              <a:rPr sz="1550" spc="-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/</a:t>
            </a:r>
            <a:r>
              <a:rPr sz="1550" spc="-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First</a:t>
            </a:r>
            <a:r>
              <a:rPr sz="1550" spc="-20" dirty="0">
                <a:latin typeface="Gill Sans MT"/>
                <a:cs typeface="Gill Sans MT"/>
              </a:rPr>
              <a:t> Steps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40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spc="-30" dirty="0">
                <a:latin typeface="Gill Sans MT"/>
                <a:cs typeface="Gill Sans MT"/>
              </a:rPr>
              <a:t>Travel</a:t>
            </a:r>
            <a:r>
              <a:rPr sz="1550" spc="-50" dirty="0">
                <a:latin typeface="Gill Sans MT"/>
                <a:cs typeface="Gill Sans MT"/>
              </a:rPr>
              <a:t> </a:t>
            </a:r>
            <a:r>
              <a:rPr sz="1550" spc="-20" dirty="0">
                <a:latin typeface="Gill Sans MT"/>
                <a:cs typeface="Gill Sans MT"/>
              </a:rPr>
              <a:t>Cards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55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Key</a:t>
            </a:r>
            <a:r>
              <a:rPr sz="1550" spc="-1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Points</a:t>
            </a:r>
            <a:r>
              <a:rPr sz="1550" spc="-7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–</a:t>
            </a:r>
            <a:r>
              <a:rPr sz="1550" spc="-25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Reminders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40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Concur</a:t>
            </a:r>
            <a:r>
              <a:rPr sz="1550" spc="-204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Training</a:t>
            </a:r>
            <a:r>
              <a:rPr sz="1550" spc="-30" dirty="0">
                <a:latin typeface="Gill Sans MT"/>
                <a:cs typeface="Gill Sans MT"/>
              </a:rPr>
              <a:t> </a:t>
            </a:r>
            <a:r>
              <a:rPr sz="1550" spc="-20" dirty="0">
                <a:latin typeface="Gill Sans MT"/>
                <a:cs typeface="Gill Sans MT"/>
              </a:rPr>
              <a:t>2024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50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Common</a:t>
            </a:r>
            <a:r>
              <a:rPr sz="1550" spc="45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Errors/Issues</a:t>
            </a:r>
            <a:endParaRPr sz="155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840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Questions</a:t>
            </a:r>
            <a:r>
              <a:rPr sz="1550" spc="1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&amp;</a:t>
            </a:r>
            <a:r>
              <a:rPr sz="1550" spc="-130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Answers</a:t>
            </a:r>
            <a:endParaRPr sz="15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5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50" b="1" spc="-50" dirty="0">
                <a:solidFill>
                  <a:srgbClr val="B61D42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6043" y="2867621"/>
            <a:ext cx="3385820" cy="251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90">
              <a:lnSpc>
                <a:spcPct val="102099"/>
              </a:lnSpc>
              <a:spcBef>
                <a:spcPts val="100"/>
              </a:spcBef>
            </a:pPr>
            <a:r>
              <a:rPr sz="1450" i="1" dirty="0">
                <a:latin typeface="Gill Sans MT"/>
                <a:cs typeface="Gill Sans MT"/>
              </a:rPr>
              <a:t>This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session</a:t>
            </a:r>
            <a:r>
              <a:rPr sz="1450" i="1" spc="4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is</a:t>
            </a:r>
            <a:r>
              <a:rPr sz="1450" i="1" spc="4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an</a:t>
            </a:r>
            <a:r>
              <a:rPr sz="1450" i="1" spc="7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overview</a:t>
            </a:r>
            <a:r>
              <a:rPr sz="1450" i="1" spc="1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of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the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project,</a:t>
            </a:r>
            <a:r>
              <a:rPr sz="1450" i="1" spc="-1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not</a:t>
            </a:r>
            <a:r>
              <a:rPr sz="1450" i="1" spc="70" dirty="0">
                <a:latin typeface="Gill Sans MT"/>
                <a:cs typeface="Gill Sans MT"/>
              </a:rPr>
              <a:t> </a:t>
            </a:r>
            <a:r>
              <a:rPr sz="1450" i="1" spc="-60" dirty="0">
                <a:latin typeface="Gill Sans MT"/>
                <a:cs typeface="Gill Sans MT"/>
              </a:rPr>
              <a:t>a </a:t>
            </a:r>
            <a:r>
              <a:rPr sz="1450" i="1" dirty="0">
                <a:latin typeface="Gill Sans MT"/>
                <a:cs typeface="Gill Sans MT"/>
              </a:rPr>
              <a:t>step-by-step,</a:t>
            </a:r>
            <a:r>
              <a:rPr sz="1450" i="1" spc="-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click-by-click</a:t>
            </a:r>
            <a:r>
              <a:rPr sz="1450" i="1" spc="125" dirty="0">
                <a:latin typeface="Gill Sans MT"/>
                <a:cs typeface="Gill Sans MT"/>
              </a:rPr>
              <a:t> </a:t>
            </a:r>
            <a:r>
              <a:rPr sz="1450" i="1" spc="-10" dirty="0">
                <a:latin typeface="Gill Sans MT"/>
                <a:cs typeface="Gill Sans MT"/>
              </a:rPr>
              <a:t>class.</a:t>
            </a:r>
            <a:endParaRPr sz="14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50">
              <a:latin typeface="Gill Sans MT"/>
              <a:cs typeface="Gill Sans MT"/>
            </a:endParaRPr>
          </a:p>
          <a:p>
            <a:pPr marL="12700" marR="5080">
              <a:lnSpc>
                <a:spcPct val="102400"/>
              </a:lnSpc>
            </a:pPr>
            <a:r>
              <a:rPr sz="1450" i="1" dirty="0">
                <a:latin typeface="Gill Sans MT"/>
                <a:cs typeface="Gill Sans MT"/>
              </a:rPr>
              <a:t>Our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shared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goal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is</a:t>
            </a:r>
            <a:r>
              <a:rPr sz="1450" i="1" spc="5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to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help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everyone</a:t>
            </a:r>
            <a:r>
              <a:rPr sz="1450" i="1" spc="30" dirty="0">
                <a:latin typeface="Gill Sans MT"/>
                <a:cs typeface="Gill Sans MT"/>
              </a:rPr>
              <a:t> </a:t>
            </a:r>
            <a:r>
              <a:rPr sz="1450" i="1" spc="-10" dirty="0">
                <a:latin typeface="Gill Sans MT"/>
                <a:cs typeface="Gill Sans MT"/>
              </a:rPr>
              <a:t>understand </a:t>
            </a:r>
            <a:r>
              <a:rPr sz="1450" i="1" dirty="0">
                <a:latin typeface="Gill Sans MT"/>
                <a:cs typeface="Gill Sans MT"/>
              </a:rPr>
              <a:t>the</a:t>
            </a:r>
            <a:r>
              <a:rPr sz="1450" i="1" spc="3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genesis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of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the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project,</a:t>
            </a:r>
            <a:r>
              <a:rPr sz="1450" i="1" spc="-1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gain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awareness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spc="-25" dirty="0">
                <a:latin typeface="Gill Sans MT"/>
                <a:cs typeface="Gill Sans MT"/>
              </a:rPr>
              <a:t>of </a:t>
            </a:r>
            <a:r>
              <a:rPr sz="1450" i="1" dirty="0">
                <a:latin typeface="Gill Sans MT"/>
                <a:cs typeface="Gill Sans MT"/>
              </a:rPr>
              <a:t>software</a:t>
            </a:r>
            <a:r>
              <a:rPr sz="1450" i="1" spc="3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highlights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and</a:t>
            </a:r>
            <a:r>
              <a:rPr sz="1450" i="1" spc="4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key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points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of</a:t>
            </a:r>
            <a:r>
              <a:rPr sz="1450" i="1" spc="30" dirty="0">
                <a:latin typeface="Gill Sans MT"/>
                <a:cs typeface="Gill Sans MT"/>
              </a:rPr>
              <a:t> </a:t>
            </a:r>
            <a:r>
              <a:rPr sz="1450" i="1" spc="-25" dirty="0">
                <a:latin typeface="Gill Sans MT"/>
                <a:cs typeface="Gill Sans MT"/>
              </a:rPr>
              <a:t>the</a:t>
            </a: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i="1" dirty="0">
                <a:latin typeface="Gill Sans MT"/>
                <a:cs typeface="Gill Sans MT"/>
              </a:rPr>
              <a:t>new</a:t>
            </a:r>
            <a:r>
              <a:rPr sz="1450" i="1" spc="6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travel</a:t>
            </a:r>
            <a:r>
              <a:rPr sz="1450" i="1" spc="3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card</a:t>
            </a:r>
            <a:r>
              <a:rPr sz="1450" i="1" spc="5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and</a:t>
            </a:r>
            <a:r>
              <a:rPr sz="1450" i="1" spc="6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associated</a:t>
            </a:r>
            <a:r>
              <a:rPr sz="1450" i="1" spc="55" dirty="0">
                <a:latin typeface="Gill Sans MT"/>
                <a:cs typeface="Gill Sans MT"/>
              </a:rPr>
              <a:t> </a:t>
            </a:r>
            <a:r>
              <a:rPr sz="1450" i="1" spc="-10" dirty="0">
                <a:latin typeface="Gill Sans MT"/>
                <a:cs typeface="Gill Sans MT"/>
              </a:rPr>
              <a:t>guidelines.</a:t>
            </a:r>
            <a:endParaRPr sz="14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50">
              <a:latin typeface="Gill Sans MT"/>
              <a:cs typeface="Gill Sans MT"/>
            </a:endParaRPr>
          </a:p>
          <a:p>
            <a:pPr marL="12700" marR="42545">
              <a:lnSpc>
                <a:spcPct val="102400"/>
              </a:lnSpc>
            </a:pPr>
            <a:r>
              <a:rPr sz="1450" i="1" dirty="0">
                <a:latin typeface="Gill Sans MT"/>
                <a:cs typeface="Gill Sans MT"/>
              </a:rPr>
              <a:t>We</a:t>
            </a:r>
            <a:r>
              <a:rPr sz="1450" i="1" spc="1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authored</a:t>
            </a:r>
            <a:r>
              <a:rPr sz="1450" i="1" spc="2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a</a:t>
            </a:r>
            <a:r>
              <a:rPr sz="1450" i="1" spc="2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revised</a:t>
            </a:r>
            <a:r>
              <a:rPr sz="1450" i="1" spc="-22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Training</a:t>
            </a:r>
            <a:r>
              <a:rPr sz="1450" i="1" spc="2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document</a:t>
            </a:r>
            <a:r>
              <a:rPr sz="1450" i="1" spc="10" dirty="0">
                <a:latin typeface="Gill Sans MT"/>
                <a:cs typeface="Gill Sans MT"/>
              </a:rPr>
              <a:t> </a:t>
            </a:r>
            <a:r>
              <a:rPr sz="1450" i="1" spc="-20" dirty="0">
                <a:latin typeface="Gill Sans MT"/>
                <a:cs typeface="Gill Sans MT"/>
              </a:rPr>
              <a:t>that </a:t>
            </a:r>
            <a:r>
              <a:rPr sz="1450" i="1" dirty="0">
                <a:latin typeface="Gill Sans MT"/>
                <a:cs typeface="Gill Sans MT"/>
              </a:rPr>
              <a:t>you</a:t>
            </a:r>
            <a:r>
              <a:rPr sz="1450" i="1" spc="3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can</a:t>
            </a:r>
            <a:r>
              <a:rPr sz="1450" i="1" spc="4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use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for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specifics;</a:t>
            </a:r>
            <a:r>
              <a:rPr sz="1450" i="1" spc="-145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it</a:t>
            </a:r>
            <a:r>
              <a:rPr sz="1450" i="1" spc="3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will</a:t>
            </a:r>
            <a:r>
              <a:rPr sz="1450" i="1" spc="4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be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found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on</a:t>
            </a:r>
            <a:r>
              <a:rPr sz="1450" i="1" spc="45" dirty="0">
                <a:latin typeface="Gill Sans MT"/>
                <a:cs typeface="Gill Sans MT"/>
              </a:rPr>
              <a:t> </a:t>
            </a:r>
            <a:r>
              <a:rPr sz="1450" i="1" spc="-25" dirty="0">
                <a:latin typeface="Gill Sans MT"/>
                <a:cs typeface="Gill Sans MT"/>
              </a:rPr>
              <a:t>the </a:t>
            </a:r>
            <a:r>
              <a:rPr sz="1450" i="1" dirty="0">
                <a:latin typeface="Gill Sans MT"/>
                <a:cs typeface="Gill Sans MT"/>
              </a:rPr>
              <a:t>Business</a:t>
            </a:r>
            <a:r>
              <a:rPr sz="1450" i="1" spc="5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Operations</a:t>
            </a:r>
            <a:r>
              <a:rPr sz="1450" i="1" spc="20" dirty="0">
                <a:latin typeface="Gill Sans MT"/>
                <a:cs typeface="Gill Sans MT"/>
              </a:rPr>
              <a:t> </a:t>
            </a:r>
            <a:r>
              <a:rPr sz="1450" i="1" dirty="0">
                <a:latin typeface="Gill Sans MT"/>
                <a:cs typeface="Gill Sans MT"/>
              </a:rPr>
              <a:t>/</a:t>
            </a:r>
            <a:r>
              <a:rPr sz="1450" i="1" spc="-200" dirty="0">
                <a:latin typeface="Gill Sans MT"/>
                <a:cs typeface="Gill Sans MT"/>
              </a:rPr>
              <a:t> </a:t>
            </a:r>
            <a:r>
              <a:rPr sz="1450" i="1" spc="-10" dirty="0">
                <a:latin typeface="Gill Sans MT"/>
                <a:cs typeface="Gill Sans MT"/>
              </a:rPr>
              <a:t>Travel</a:t>
            </a:r>
            <a:r>
              <a:rPr sz="1450" i="1" spc="20" dirty="0">
                <a:latin typeface="Gill Sans MT"/>
                <a:cs typeface="Gill Sans MT"/>
              </a:rPr>
              <a:t> </a:t>
            </a:r>
            <a:r>
              <a:rPr sz="1450" i="1" spc="-10" dirty="0">
                <a:latin typeface="Gill Sans MT"/>
                <a:cs typeface="Gill Sans MT"/>
              </a:rPr>
              <a:t>website.</a:t>
            </a:r>
            <a:endParaRPr sz="145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6947" y="3764280"/>
            <a:ext cx="103631" cy="1036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dirty="0"/>
              <a:t>KEY</a:t>
            </a:r>
            <a:r>
              <a:rPr spc="-105" dirty="0"/>
              <a:t> </a:t>
            </a:r>
            <a:r>
              <a:rPr dirty="0"/>
              <a:t>POINT</a:t>
            </a:r>
            <a:r>
              <a:rPr spc="-125" dirty="0"/>
              <a:t> </a:t>
            </a:r>
            <a:r>
              <a:rPr dirty="0"/>
              <a:t>REMINDERS</a:t>
            </a:r>
            <a:r>
              <a:rPr spc="-114" dirty="0"/>
              <a:t> </a:t>
            </a:r>
            <a:r>
              <a:rPr spc="-50" dirty="0"/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388" y="2742534"/>
            <a:ext cx="452628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sz="1150" dirty="0">
                <a:latin typeface="Gill Sans MT"/>
                <a:cs typeface="Gill Sans MT"/>
              </a:rPr>
              <a:t>Each</a:t>
            </a:r>
            <a:r>
              <a:rPr sz="1150" spc="-1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traveler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self-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registers</a:t>
            </a:r>
            <a:r>
              <a:rPr sz="1150" i="1" u="none" spc="-1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through</a:t>
            </a:r>
            <a:r>
              <a:rPr sz="1150" u="none" spc="-20" dirty="0">
                <a:latin typeface="Gill Sans MT"/>
                <a:cs typeface="Gill Sans MT"/>
              </a:rPr>
              <a:t> </a:t>
            </a:r>
            <a:r>
              <a:rPr sz="1150" u="none" spc="-10" dirty="0">
                <a:latin typeface="Gill Sans MT"/>
                <a:cs typeface="Gill Sans MT"/>
              </a:rPr>
              <a:t>PASS</a:t>
            </a:r>
            <a:r>
              <a:rPr sz="1150" u="none" spc="-2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to</a:t>
            </a:r>
            <a:r>
              <a:rPr sz="1150" u="none" spc="-2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set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up</a:t>
            </a:r>
            <a:r>
              <a:rPr sz="1150" u="none" spc="-2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their</a:t>
            </a:r>
            <a:r>
              <a:rPr sz="1150" u="none" spc="-2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profile</a:t>
            </a:r>
            <a:r>
              <a:rPr sz="1150" u="none" spc="-1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in</a:t>
            </a:r>
            <a:r>
              <a:rPr sz="1150" u="none" spc="-25" dirty="0">
                <a:latin typeface="Gill Sans MT"/>
                <a:cs typeface="Gill Sans MT"/>
              </a:rPr>
              <a:t> </a:t>
            </a:r>
            <a:r>
              <a:rPr sz="1150" u="none" spc="-10" dirty="0">
                <a:latin typeface="Gill Sans MT"/>
                <a:cs typeface="Gill Sans MT"/>
              </a:rPr>
              <a:t>Concur.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388" y="3022925"/>
            <a:ext cx="5215612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"/>
              </a:spcBef>
              <a:buClr>
                <a:srgbClr val="B71E42"/>
              </a:buClr>
              <a:buFont typeface="Arial"/>
              <a:buChar char="•"/>
              <a:tabLst>
                <a:tab pos="201295" algn="l"/>
              </a:tabLst>
            </a:pPr>
            <a:r>
              <a:rPr lang="en-US" sz="1150" dirty="0">
                <a:latin typeface="Gill Sans MT"/>
                <a:cs typeface="Gill Sans MT"/>
              </a:rPr>
              <a:t>Detailed-Itemized r</a:t>
            </a:r>
            <a:r>
              <a:rPr sz="1150" dirty="0">
                <a:latin typeface="Gill Sans MT"/>
                <a:cs typeface="Gill Sans MT"/>
              </a:rPr>
              <a:t>eceipts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are</a:t>
            </a:r>
            <a:r>
              <a:rPr sz="1150" i="1" u="none" spc="-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required</a:t>
            </a:r>
            <a:r>
              <a:rPr sz="1150" u="none" spc="-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for</a:t>
            </a:r>
            <a:r>
              <a:rPr sz="1150" u="none" spc="-10" dirty="0">
                <a:latin typeface="Gill Sans MT"/>
                <a:cs typeface="Gill Sans MT"/>
              </a:rPr>
              <a:t> </a:t>
            </a:r>
            <a:r>
              <a:rPr lang="en-US" sz="1150" u="none" spc="-10" dirty="0">
                <a:latin typeface="Gill Sans MT"/>
                <a:cs typeface="Gill Sans MT"/>
              </a:rPr>
              <a:t>meals-actual and ALL </a:t>
            </a:r>
            <a:r>
              <a:rPr sz="1150" u="none" spc="-10" dirty="0">
                <a:latin typeface="Gill Sans MT"/>
                <a:cs typeface="Gill Sans MT"/>
              </a:rPr>
              <a:t>non-</a:t>
            </a:r>
            <a:r>
              <a:rPr sz="1150" u="none" dirty="0">
                <a:latin typeface="Gill Sans MT"/>
                <a:cs typeface="Gill Sans MT"/>
              </a:rPr>
              <a:t>meal</a:t>
            </a:r>
            <a:r>
              <a:rPr sz="1150" u="none" spc="-5" dirty="0">
                <a:latin typeface="Gill Sans MT"/>
                <a:cs typeface="Gill Sans MT"/>
              </a:rPr>
              <a:t> </a:t>
            </a:r>
            <a:r>
              <a:rPr sz="1150" u="none" spc="-10" dirty="0">
                <a:latin typeface="Gill Sans MT"/>
                <a:cs typeface="Gill Sans MT"/>
              </a:rPr>
              <a:t>expenses.</a:t>
            </a:r>
            <a:endParaRPr sz="115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53" y="5667314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71E42"/>
                </a:solidFill>
                <a:latin typeface="Arial"/>
                <a:cs typeface="Arial"/>
              </a:rPr>
              <a:t>20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0588" y="3246110"/>
            <a:ext cx="8632825" cy="2519921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52095" indent="-188595">
              <a:lnSpc>
                <a:spcPct val="100000"/>
              </a:lnSpc>
              <a:spcBef>
                <a:spcPts val="550"/>
              </a:spcBef>
              <a:buClr>
                <a:srgbClr val="B71E42"/>
              </a:buClr>
              <a:buFont typeface="Arial"/>
              <a:buChar char="•"/>
              <a:tabLst>
                <a:tab pos="252095" algn="l"/>
              </a:tabLst>
            </a:pPr>
            <a:r>
              <a:rPr sz="1150" spc="-10" dirty="0">
                <a:latin typeface="Gill Sans MT"/>
                <a:cs typeface="Gill Sans MT"/>
              </a:rPr>
              <a:t>International</a:t>
            </a:r>
            <a:r>
              <a:rPr sz="1150" spc="-35" dirty="0">
                <a:latin typeface="Gill Sans MT"/>
                <a:cs typeface="Gill Sans MT"/>
              </a:rPr>
              <a:t> </a:t>
            </a:r>
            <a:r>
              <a:rPr sz="1150" spc="-10" dirty="0">
                <a:latin typeface="Gill Sans MT"/>
                <a:cs typeface="Gill Sans MT"/>
              </a:rPr>
              <a:t>Travel</a:t>
            </a:r>
            <a:endParaRPr sz="1150" dirty="0">
              <a:latin typeface="Gill Sans MT"/>
              <a:cs typeface="Gill Sans MT"/>
            </a:endParaRPr>
          </a:p>
          <a:p>
            <a:pPr marL="628650" lvl="1" indent="-187325">
              <a:lnSpc>
                <a:spcPct val="100000"/>
              </a:lnSpc>
              <a:spcBef>
                <a:spcPts val="439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sz="1050" dirty="0">
                <a:latin typeface="Gill Sans MT"/>
                <a:cs typeface="Gill Sans MT"/>
              </a:rPr>
              <a:t>The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Export</a:t>
            </a:r>
            <a:r>
              <a:rPr sz="1050" spc="2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Controls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and</a:t>
            </a:r>
            <a:r>
              <a:rPr sz="1050" spc="-120" dirty="0">
                <a:latin typeface="Gill Sans MT"/>
                <a:cs typeface="Gill Sans MT"/>
              </a:rPr>
              <a:t> </a:t>
            </a:r>
            <a:r>
              <a:rPr sz="1050" spc="-20" dirty="0">
                <a:latin typeface="Gill Sans MT"/>
                <a:cs typeface="Gill Sans MT"/>
              </a:rPr>
              <a:t>Travel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Embargo</a:t>
            </a:r>
            <a:r>
              <a:rPr sz="1050" spc="1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form</a:t>
            </a:r>
            <a:r>
              <a:rPr sz="1050" spc="5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and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CITI</a:t>
            </a:r>
            <a:r>
              <a:rPr sz="1050" spc="4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program</a:t>
            </a:r>
            <a:r>
              <a:rPr sz="1050" spc="1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course</a:t>
            </a:r>
            <a:r>
              <a:rPr sz="1050" spc="5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certificate</a:t>
            </a:r>
            <a:r>
              <a:rPr sz="1050" spc="5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must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be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uploaded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with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your</a:t>
            </a:r>
            <a:r>
              <a:rPr sz="1050" spc="4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travel</a:t>
            </a:r>
            <a:r>
              <a:rPr sz="1050" spc="4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request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spc="-25" dirty="0">
                <a:latin typeface="Gill Sans MT"/>
                <a:cs typeface="Gill Sans MT"/>
              </a:rPr>
              <a:t>for</a:t>
            </a:r>
            <a:endParaRPr sz="1050" dirty="0">
              <a:latin typeface="Gill Sans MT"/>
              <a:cs typeface="Gill Sans MT"/>
            </a:endParaRPr>
          </a:p>
          <a:p>
            <a:pPr marL="628650">
              <a:lnSpc>
                <a:spcPct val="100000"/>
              </a:lnSpc>
              <a:spcBef>
                <a:spcPts val="265"/>
              </a:spcBef>
            </a:pPr>
            <a:r>
              <a:rPr sz="1575" baseline="21164" dirty="0">
                <a:latin typeface="Gill Sans MT"/>
                <a:cs typeface="Gill Sans MT"/>
              </a:rPr>
              <a:t>any</a:t>
            </a:r>
            <a:r>
              <a:rPr sz="1575" spc="7" baseline="21164" dirty="0">
                <a:latin typeface="Gill Sans MT"/>
                <a:cs typeface="Gill Sans MT"/>
              </a:rPr>
              <a:t> </a:t>
            </a:r>
            <a:r>
              <a:rPr sz="1575" i="1" u="sng" baseline="21164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international</a:t>
            </a:r>
            <a:r>
              <a:rPr sz="1575" i="1" u="sng" spc="52" baseline="21164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575" i="1" u="sng" baseline="21164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travel</a:t>
            </a:r>
            <a:r>
              <a:rPr sz="1575" u="none" baseline="21164" dirty="0">
                <a:latin typeface="Gill Sans MT"/>
                <a:cs typeface="Gill Sans MT"/>
              </a:rPr>
              <a:t>.</a:t>
            </a:r>
            <a:endParaRPr lang="en-US" sz="1200" u="none" baseline="21164" dirty="0">
              <a:solidFill>
                <a:srgbClr val="0000FF"/>
              </a:solidFill>
              <a:latin typeface="Arial"/>
              <a:cs typeface="Arial"/>
            </a:endParaRPr>
          </a:p>
          <a:p>
            <a:pPr marL="628650">
              <a:lnSpc>
                <a:spcPct val="100000"/>
              </a:lnSpc>
              <a:spcBef>
                <a:spcPts val="265"/>
              </a:spcBef>
            </a:pPr>
            <a:r>
              <a:rPr sz="1050" dirty="0">
                <a:latin typeface="Gill Sans MT"/>
                <a:cs typeface="Gill Sans MT"/>
              </a:rPr>
              <a:t>Click</a:t>
            </a:r>
            <a:r>
              <a:rPr sz="1050" spc="-7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“Read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More”</a:t>
            </a:r>
            <a:r>
              <a:rPr sz="1050" spc="5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on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the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landing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page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of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International</a:t>
            </a:r>
            <a:r>
              <a:rPr sz="1050" spc="-114" dirty="0">
                <a:latin typeface="Gill Sans MT"/>
                <a:cs typeface="Gill Sans MT"/>
              </a:rPr>
              <a:t> </a:t>
            </a:r>
            <a:r>
              <a:rPr sz="1050" spc="-20" dirty="0">
                <a:latin typeface="Gill Sans MT"/>
                <a:cs typeface="Gill Sans MT"/>
              </a:rPr>
              <a:t>Travel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for</a:t>
            </a:r>
            <a:r>
              <a:rPr sz="1050" spc="4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all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relevant</a:t>
            </a:r>
            <a:r>
              <a:rPr sz="1050" spc="4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information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including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On-Call</a:t>
            </a:r>
            <a:r>
              <a:rPr sz="1050" spc="6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Insurance</a:t>
            </a:r>
            <a:r>
              <a:rPr sz="1050" spc="45" dirty="0">
                <a:latin typeface="Gill Sans MT"/>
                <a:cs typeface="Gill Sans MT"/>
              </a:rPr>
              <a:t> </a:t>
            </a:r>
            <a:r>
              <a:rPr sz="1050" spc="-10" dirty="0">
                <a:latin typeface="Gill Sans MT"/>
                <a:cs typeface="Gill Sans MT"/>
              </a:rPr>
              <a:t>coverage</a:t>
            </a:r>
            <a:r>
              <a:rPr lang="en-US" sz="1050" spc="-10" dirty="0">
                <a:latin typeface="Gill Sans MT"/>
                <a:cs typeface="Gill Sans MT"/>
              </a:rPr>
              <a:t>, travel forms,</a:t>
            </a:r>
          </a:p>
          <a:p>
            <a:pPr marL="628650">
              <a:lnSpc>
                <a:spcPct val="100000"/>
              </a:lnSpc>
              <a:spcBef>
                <a:spcPts val="265"/>
              </a:spcBef>
            </a:pPr>
            <a:r>
              <a:rPr lang="en-US" sz="1050" spc="-10" dirty="0">
                <a:latin typeface="Gill Sans MT"/>
                <a:cs typeface="Gill Sans MT"/>
              </a:rPr>
              <a:t> and Per-Diem Memo</a:t>
            </a:r>
            <a:r>
              <a:rPr sz="1050" spc="-10" dirty="0">
                <a:latin typeface="Gill Sans MT"/>
                <a:cs typeface="Gill Sans MT"/>
              </a:rPr>
              <a:t>.</a:t>
            </a:r>
            <a:endParaRPr lang="en-US" sz="1050" spc="-10" dirty="0">
              <a:latin typeface="Gill Sans MT"/>
              <a:cs typeface="Gill Sans MT"/>
            </a:endParaRPr>
          </a:p>
          <a:p>
            <a:pPr marL="628650">
              <a:lnSpc>
                <a:spcPct val="100000"/>
              </a:lnSpc>
              <a:spcBef>
                <a:spcPts val="265"/>
              </a:spcBef>
            </a:pPr>
            <a:endParaRPr lang="en-US" sz="1050" spc="-10" dirty="0">
              <a:latin typeface="Gill Sans MT"/>
              <a:cs typeface="Gill Sans MT"/>
            </a:endParaRPr>
          </a:p>
          <a:p>
            <a:pPr marL="628650" lvl="1" indent="-187325">
              <a:lnSpc>
                <a:spcPts val="1055"/>
              </a:lnSpc>
              <a:spcBef>
                <a:spcPts val="20"/>
              </a:spcBef>
              <a:buClr>
                <a:srgbClr val="B71E42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n-US" sz="1050" spc="-10" dirty="0">
                <a:latin typeface="Gill Sans MT"/>
                <a:cs typeface="Gill Sans MT"/>
              </a:rPr>
              <a:t>Internation Per-Diem: Not to exceed daily limit of $490 (combined Meals and Lodging). If it exceeds, exceptions PRIOR TO travel must be </a:t>
            </a:r>
          </a:p>
          <a:p>
            <a:pPr marL="441325" lvl="1">
              <a:lnSpc>
                <a:spcPts val="1055"/>
              </a:lnSpc>
              <a:spcBef>
                <a:spcPts val="20"/>
              </a:spcBef>
              <a:buClr>
                <a:srgbClr val="B71E42"/>
              </a:buClr>
              <a:tabLst>
                <a:tab pos="628650" algn="l"/>
              </a:tabLst>
            </a:pPr>
            <a:r>
              <a:rPr lang="en-US" sz="1050" spc="-10" dirty="0">
                <a:latin typeface="Gill Sans MT"/>
                <a:cs typeface="Gill Sans MT"/>
              </a:rPr>
              <a:t>	obtained from the AVP of Business Ops and/or CFO.</a:t>
            </a:r>
          </a:p>
          <a:p>
            <a:pPr marL="441325" lvl="1">
              <a:lnSpc>
                <a:spcPts val="1055"/>
              </a:lnSpc>
              <a:spcBef>
                <a:spcPts val="20"/>
              </a:spcBef>
              <a:buClr>
                <a:srgbClr val="B71E42"/>
              </a:buClr>
              <a:tabLst>
                <a:tab pos="628650" algn="l"/>
              </a:tabLst>
            </a:pPr>
            <a:endParaRPr sz="1050" dirty="0">
              <a:latin typeface="Gill Sans MT"/>
              <a:cs typeface="Gill Sans MT"/>
            </a:endParaRPr>
          </a:p>
          <a:p>
            <a:pPr marL="252095" indent="-188595">
              <a:lnSpc>
                <a:spcPts val="1280"/>
              </a:lnSpc>
              <a:buClr>
                <a:srgbClr val="B71E42"/>
              </a:buClr>
              <a:buFont typeface="Arial"/>
              <a:buChar char="•"/>
              <a:tabLst>
                <a:tab pos="252095" algn="l"/>
              </a:tabLst>
            </a:pPr>
            <a:r>
              <a:rPr sz="1150" dirty="0">
                <a:latin typeface="Gill Sans MT"/>
                <a:cs typeface="Gill Sans MT"/>
              </a:rPr>
              <a:t>Errors</a:t>
            </a:r>
            <a:r>
              <a:rPr sz="1150" spc="-4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will</a:t>
            </a:r>
            <a:r>
              <a:rPr sz="1150" spc="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be</a:t>
            </a:r>
            <a:r>
              <a:rPr sz="1150" spc="-20" dirty="0">
                <a:latin typeface="Gill Sans MT"/>
                <a:cs typeface="Gill Sans MT"/>
              </a:rPr>
              <a:t> 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routed</a:t>
            </a:r>
            <a:r>
              <a:rPr sz="115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back</a:t>
            </a:r>
            <a:r>
              <a:rPr sz="1150" i="1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to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the</a:t>
            </a:r>
            <a:r>
              <a:rPr sz="1150" u="none" spc="-2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traveler/delegate for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spc="-10" dirty="0">
                <a:latin typeface="Gill Sans MT"/>
                <a:cs typeface="Gill Sans MT"/>
              </a:rPr>
              <a:t>correction.</a:t>
            </a:r>
            <a:endParaRPr sz="1150" dirty="0">
              <a:latin typeface="Gill Sans MT"/>
              <a:cs typeface="Gill Sans MT"/>
            </a:endParaRPr>
          </a:p>
          <a:p>
            <a:pPr marL="628650" lvl="1" indent="-187325">
              <a:lnSpc>
                <a:spcPct val="100000"/>
              </a:lnSpc>
              <a:spcBef>
                <a:spcPts val="439"/>
              </a:spcBef>
              <a:buClr>
                <a:srgbClr val="B71E42"/>
              </a:buClr>
              <a:buFont typeface="Arial"/>
              <a:buChar char="•"/>
              <a:tabLst>
                <a:tab pos="628650" algn="l"/>
              </a:tabLst>
            </a:pPr>
            <a:r>
              <a:rPr sz="1050" spc="-10" dirty="0">
                <a:latin typeface="Gill Sans MT"/>
                <a:cs typeface="Gill Sans MT"/>
              </a:rPr>
              <a:t>Travelers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i="1" dirty="0">
                <a:latin typeface="Gill Sans MT"/>
                <a:cs typeface="Gill Sans MT"/>
              </a:rPr>
              <a:t>should</a:t>
            </a:r>
            <a:r>
              <a:rPr sz="1050" i="1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give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permission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to</a:t>
            </a:r>
            <a:r>
              <a:rPr sz="1050" spc="2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receive</a:t>
            </a:r>
            <a:r>
              <a:rPr sz="1050" spc="6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emails</a:t>
            </a:r>
            <a:r>
              <a:rPr sz="1050" spc="2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to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the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lang="en-US" sz="1050" dirty="0">
                <a:latin typeface="Gill Sans MT"/>
                <a:cs typeface="Gill Sans MT"/>
              </a:rPr>
              <a:t>delegate,</a:t>
            </a:r>
            <a:r>
              <a:rPr sz="1050" spc="1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so</a:t>
            </a:r>
            <a:r>
              <a:rPr sz="1050" spc="5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the</a:t>
            </a:r>
            <a:r>
              <a:rPr sz="1050" spc="1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delegate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is</a:t>
            </a:r>
            <a:r>
              <a:rPr sz="1050" spc="2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aware</a:t>
            </a:r>
            <a:r>
              <a:rPr sz="1050" spc="4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of</a:t>
            </a:r>
            <a:r>
              <a:rPr sz="1050" spc="3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the</a:t>
            </a:r>
            <a:r>
              <a:rPr sz="1050" spc="15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need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dirty="0">
                <a:latin typeface="Gill Sans MT"/>
                <a:cs typeface="Gill Sans MT"/>
              </a:rPr>
              <a:t>for</a:t>
            </a:r>
            <a:r>
              <a:rPr sz="1050" spc="30" dirty="0">
                <a:latin typeface="Gill Sans MT"/>
                <a:cs typeface="Gill Sans MT"/>
              </a:rPr>
              <a:t> </a:t>
            </a:r>
            <a:r>
              <a:rPr sz="1050" spc="-10" dirty="0">
                <a:latin typeface="Gill Sans MT"/>
                <a:cs typeface="Gill Sans MT"/>
              </a:rPr>
              <a:t>corrections/edits</a:t>
            </a:r>
            <a:r>
              <a:rPr lang="en-US" sz="1050" spc="-10" dirty="0">
                <a:latin typeface="Gill Sans MT"/>
                <a:cs typeface="Gill Sans MT"/>
              </a:rPr>
              <a:t>.</a:t>
            </a:r>
            <a:endParaRPr sz="1050" dirty="0">
              <a:latin typeface="Gill Sans MT"/>
              <a:cs typeface="Gill Sans MT"/>
            </a:endParaRPr>
          </a:p>
          <a:p>
            <a:pPr marL="252095" marR="805180" indent="-189230">
              <a:lnSpc>
                <a:spcPct val="100000"/>
              </a:lnSpc>
              <a:spcBef>
                <a:spcPts val="835"/>
              </a:spcBef>
              <a:buClr>
                <a:srgbClr val="B71E42"/>
              </a:buClr>
              <a:buFont typeface="Arial"/>
              <a:buChar char="•"/>
              <a:tabLst>
                <a:tab pos="252095" algn="l"/>
              </a:tabLst>
            </a:pPr>
            <a:r>
              <a:rPr sz="1150" spc="-20" dirty="0">
                <a:latin typeface="Gill Sans MT"/>
                <a:cs typeface="Gill Sans MT"/>
              </a:rPr>
              <a:t>Travelers</a:t>
            </a:r>
            <a:r>
              <a:rPr sz="1150" spc="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are</a:t>
            </a:r>
            <a:r>
              <a:rPr sz="1150" spc="-1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allowed</a:t>
            </a:r>
            <a:r>
              <a:rPr sz="1150" spc="2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actual expenses</a:t>
            </a:r>
            <a:r>
              <a:rPr sz="1150" spc="5" dirty="0">
                <a:latin typeface="Gill Sans MT"/>
                <a:cs typeface="Gill Sans MT"/>
              </a:rPr>
              <a:t> 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up</a:t>
            </a:r>
            <a:r>
              <a:rPr sz="1150" i="1" u="sng" spc="-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1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to</a:t>
            </a:r>
            <a:r>
              <a:rPr sz="1150" i="1" u="none" spc="-2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the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daily GSA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(per</a:t>
            </a:r>
            <a:r>
              <a:rPr sz="1150" u="none" spc="-2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diem)</a:t>
            </a:r>
            <a:r>
              <a:rPr sz="1150" u="none" spc="-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rates</a:t>
            </a:r>
            <a:r>
              <a:rPr sz="1150" u="none" spc="-1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for</a:t>
            </a:r>
            <a:r>
              <a:rPr sz="1150" u="none" spc="-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meals</a:t>
            </a:r>
            <a:r>
              <a:rPr sz="1150" u="none" spc="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and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may</a:t>
            </a:r>
            <a:r>
              <a:rPr sz="1150" u="none" spc="-1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exceed</a:t>
            </a:r>
            <a:r>
              <a:rPr sz="1150" u="none" spc="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the</a:t>
            </a:r>
            <a:r>
              <a:rPr sz="1150" u="none" spc="-1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GSA</a:t>
            </a:r>
            <a:r>
              <a:rPr sz="1150" u="none" spc="-1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rates</a:t>
            </a:r>
            <a:r>
              <a:rPr sz="1150" u="none" spc="-2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for</a:t>
            </a:r>
            <a:r>
              <a:rPr sz="1150" u="none" spc="-5" dirty="0">
                <a:latin typeface="Gill Sans MT"/>
                <a:cs typeface="Gill Sans MT"/>
              </a:rPr>
              <a:t> </a:t>
            </a:r>
            <a:r>
              <a:rPr sz="1150" u="none" spc="-10" dirty="0">
                <a:latin typeface="Gill Sans MT"/>
                <a:cs typeface="Gill Sans MT"/>
              </a:rPr>
              <a:t>lodging </a:t>
            </a:r>
            <a:r>
              <a:rPr sz="1150" u="none" dirty="0">
                <a:latin typeface="Gill Sans MT"/>
                <a:cs typeface="Gill Sans MT"/>
              </a:rPr>
              <a:t>if</a:t>
            </a:r>
            <a:r>
              <a:rPr sz="1150" u="none" spc="-3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approved</a:t>
            </a:r>
            <a:r>
              <a:rPr sz="1150" u="none" spc="-10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by</a:t>
            </a:r>
            <a:r>
              <a:rPr sz="1150" u="none" spc="-25" dirty="0">
                <a:latin typeface="Gill Sans MT"/>
                <a:cs typeface="Gill Sans MT"/>
              </a:rPr>
              <a:t> </a:t>
            </a:r>
            <a:r>
              <a:rPr sz="1150" u="none" dirty="0">
                <a:latin typeface="Gill Sans MT"/>
                <a:cs typeface="Gill Sans MT"/>
              </a:rPr>
              <a:t>the</a:t>
            </a:r>
            <a:r>
              <a:rPr sz="1150" u="none" spc="-25" dirty="0">
                <a:latin typeface="Gill Sans MT"/>
                <a:cs typeface="Gill Sans MT"/>
              </a:rPr>
              <a:t> </a:t>
            </a:r>
            <a:r>
              <a:rPr sz="1150" u="none" spc="-10" dirty="0">
                <a:latin typeface="Gill Sans MT"/>
                <a:cs typeface="Gill Sans MT"/>
              </a:rPr>
              <a:t>department.</a:t>
            </a:r>
            <a:endParaRPr sz="115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dirty="0"/>
              <a:t>KEY</a:t>
            </a:r>
            <a:r>
              <a:rPr spc="-85" dirty="0"/>
              <a:t> </a:t>
            </a:r>
            <a:r>
              <a:rPr dirty="0"/>
              <a:t>POINT</a:t>
            </a:r>
            <a:r>
              <a:rPr lang="en-US" dirty="0"/>
              <a:t> REMINIDERS</a:t>
            </a:r>
            <a:r>
              <a:rPr spc="-100" dirty="0"/>
              <a:t> </a:t>
            </a:r>
            <a:r>
              <a:rPr lang="en-US" spc="-100" dirty="0"/>
              <a:t>: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613653" y="2645730"/>
            <a:ext cx="8234680" cy="32740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847725" indent="-187325">
              <a:lnSpc>
                <a:spcPct val="100000"/>
              </a:lnSpc>
              <a:spcBef>
                <a:spcPts val="894"/>
              </a:spcBef>
              <a:buClr>
                <a:srgbClr val="B61D42"/>
              </a:buClr>
              <a:buFont typeface="Arial"/>
              <a:buChar char="•"/>
              <a:tabLst>
                <a:tab pos="847725" algn="l"/>
              </a:tabLst>
            </a:pPr>
            <a:r>
              <a:rPr sz="1550" spc="-10" dirty="0">
                <a:latin typeface="Gill Sans MT"/>
                <a:cs typeface="Gill Sans MT"/>
              </a:rPr>
              <a:t>Repayments</a:t>
            </a:r>
            <a:endParaRPr sz="1550">
              <a:latin typeface="Gill Sans MT"/>
              <a:cs typeface="Gill Sans MT"/>
            </a:endParaRPr>
          </a:p>
          <a:p>
            <a:pPr marL="1225550" marR="5080" lvl="1" indent="-187960">
              <a:lnSpc>
                <a:spcPct val="113300"/>
              </a:lnSpc>
              <a:spcBef>
                <a:spcPts val="459"/>
              </a:spcBef>
              <a:buClr>
                <a:srgbClr val="B61D42"/>
              </a:buClr>
              <a:buFont typeface="Arial"/>
              <a:buChar char="•"/>
              <a:tabLst>
                <a:tab pos="1225550" algn="l"/>
              </a:tabLst>
            </a:pPr>
            <a:r>
              <a:rPr sz="1200" spc="-10" dirty="0">
                <a:latin typeface="Gill Sans MT"/>
                <a:cs typeface="Gill Sans MT"/>
              </a:rPr>
              <a:t>Travelers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must</a:t>
            </a:r>
            <a:r>
              <a:rPr sz="1200" b="1" u="none" spc="6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repay</a:t>
            </a:r>
            <a:r>
              <a:rPr sz="1200" u="none" spc="4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"non-reimbursable"</a:t>
            </a:r>
            <a:r>
              <a:rPr sz="1200" u="none" spc="1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expenses</a:t>
            </a:r>
            <a:r>
              <a:rPr sz="1200" u="none" spc="2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that</a:t>
            </a:r>
            <a:r>
              <a:rPr sz="1200" u="none" spc="5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have</a:t>
            </a:r>
            <a:r>
              <a:rPr sz="1200" u="none" spc="4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been</a:t>
            </a:r>
            <a:r>
              <a:rPr sz="1200" u="none" spc="5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charged</a:t>
            </a:r>
            <a:r>
              <a:rPr sz="1200" u="none" spc="4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to</a:t>
            </a:r>
            <a:r>
              <a:rPr sz="1200" u="none" spc="5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the</a:t>
            </a:r>
            <a:r>
              <a:rPr sz="1200" u="none" spc="3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corporate</a:t>
            </a:r>
            <a:r>
              <a:rPr sz="1200" u="none" spc="4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travel</a:t>
            </a:r>
            <a:r>
              <a:rPr sz="1200" u="none" spc="7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card</a:t>
            </a:r>
            <a:r>
              <a:rPr sz="1200" u="none" spc="65" dirty="0">
                <a:latin typeface="Gill Sans MT"/>
                <a:cs typeface="Gill Sans MT"/>
              </a:rPr>
              <a:t> </a:t>
            </a:r>
            <a:r>
              <a:rPr sz="1200" i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within</a:t>
            </a:r>
            <a:r>
              <a:rPr sz="1200" i="1" u="none" spc="-10" dirty="0"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45</a:t>
            </a:r>
            <a:r>
              <a:rPr sz="1200" i="1" u="sng" spc="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days</a:t>
            </a:r>
            <a:r>
              <a:rPr sz="1200" i="1" u="sng" spc="4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of</a:t>
            </a:r>
            <a:r>
              <a:rPr sz="1200" i="1" u="sng" spc="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the</a:t>
            </a:r>
            <a:r>
              <a:rPr sz="1200" i="1" u="sng" spc="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last</a:t>
            </a:r>
            <a:r>
              <a:rPr sz="1200" i="1" u="sng" spc="7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date</a:t>
            </a:r>
            <a:r>
              <a:rPr sz="1200" i="1" u="sng" spc="6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of</a:t>
            </a:r>
            <a:r>
              <a:rPr sz="1200" i="1" u="sng" spc="6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travel.</a:t>
            </a:r>
            <a:r>
              <a:rPr sz="1200" i="1" u="none" spc="9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Please</a:t>
            </a:r>
            <a:r>
              <a:rPr sz="1200" u="none" spc="3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arrange</a:t>
            </a:r>
            <a:r>
              <a:rPr sz="1200" u="none" spc="4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this</a:t>
            </a:r>
            <a:r>
              <a:rPr sz="1200" u="none" spc="40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through</a:t>
            </a:r>
            <a:r>
              <a:rPr sz="1200" u="none" spc="4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your</a:t>
            </a:r>
            <a:r>
              <a:rPr sz="1200" u="none" spc="5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department</a:t>
            </a:r>
            <a:r>
              <a:rPr sz="1200" u="none" spc="55" dirty="0">
                <a:latin typeface="Gill Sans MT"/>
                <a:cs typeface="Gill Sans MT"/>
              </a:rPr>
              <a:t> </a:t>
            </a:r>
            <a:r>
              <a:rPr sz="1200" u="none" dirty="0">
                <a:latin typeface="Gill Sans MT"/>
                <a:cs typeface="Gill Sans MT"/>
              </a:rPr>
              <a:t>staff</a:t>
            </a:r>
            <a:r>
              <a:rPr sz="1200" u="none" spc="45" dirty="0">
                <a:latin typeface="Gill Sans MT"/>
                <a:cs typeface="Gill Sans MT"/>
              </a:rPr>
              <a:t> </a:t>
            </a:r>
            <a:r>
              <a:rPr sz="1200" u="none" spc="-10" dirty="0">
                <a:latin typeface="Gill Sans MT"/>
                <a:cs typeface="Gill Sans MT"/>
              </a:rPr>
              <a:t>(DBA/CBA/Admin).</a:t>
            </a:r>
            <a:endParaRPr sz="1200">
              <a:latin typeface="Gill Sans MT"/>
              <a:cs typeface="Gill Sans MT"/>
            </a:endParaRPr>
          </a:p>
          <a:p>
            <a:pPr marL="1226185" indent="-187960">
              <a:lnSpc>
                <a:spcPct val="100000"/>
              </a:lnSpc>
              <a:spcBef>
                <a:spcPts val="610"/>
              </a:spcBef>
              <a:buClr>
                <a:srgbClr val="B61D42"/>
              </a:buClr>
              <a:buAutoNum type="romanLcPeriod"/>
              <a:tabLst>
                <a:tab pos="1226185" algn="l"/>
              </a:tabLst>
            </a:pPr>
            <a:r>
              <a:rPr sz="1200" dirty="0">
                <a:latin typeface="Gill Sans MT"/>
                <a:cs typeface="Gill Sans MT"/>
              </a:rPr>
              <a:t>Staff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should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enter</a:t>
            </a:r>
            <a:r>
              <a:rPr sz="1200" b="1" spc="5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200" b="1" spc="6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PeopleSoft</a:t>
            </a:r>
            <a:r>
              <a:rPr sz="1200" b="1" spc="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journal</a:t>
            </a:r>
            <a:r>
              <a:rPr sz="1200" b="1" spc="8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(JE)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account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for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repayment</a:t>
            </a:r>
            <a:r>
              <a:rPr sz="1200" spc="55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transaction.</a:t>
            </a:r>
            <a:endParaRPr sz="1200">
              <a:latin typeface="Gill Sans MT"/>
              <a:cs typeface="Gill Sans MT"/>
            </a:endParaRPr>
          </a:p>
          <a:p>
            <a:pPr marL="1225550" marR="283845" indent="-187960">
              <a:lnSpc>
                <a:spcPct val="113399"/>
              </a:lnSpc>
              <a:spcBef>
                <a:spcPts val="409"/>
              </a:spcBef>
              <a:buClr>
                <a:srgbClr val="B61D42"/>
              </a:buClr>
              <a:buAutoNum type="romanLcPeriod"/>
              <a:tabLst>
                <a:tab pos="1225550" algn="l"/>
              </a:tabLst>
            </a:pPr>
            <a:r>
              <a:rPr sz="1200" dirty="0">
                <a:latin typeface="Gill Sans MT"/>
                <a:cs typeface="Gill Sans MT"/>
              </a:rPr>
              <a:t>After</a:t>
            </a:r>
            <a:r>
              <a:rPr sz="1200" spc="-8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Accounting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approves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JE,</a:t>
            </a:r>
            <a:r>
              <a:rPr sz="1200" spc="-8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staff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should</a:t>
            </a:r>
            <a:r>
              <a:rPr sz="1200" spc="3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bring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cash/check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deposit</a:t>
            </a:r>
            <a:r>
              <a:rPr sz="1200" spc="4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SBS</a:t>
            </a:r>
            <a:r>
              <a:rPr sz="1200" spc="8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in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</a:t>
            </a:r>
            <a:r>
              <a:rPr sz="1200" spc="80" dirty="0"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locked</a:t>
            </a:r>
            <a:r>
              <a:rPr sz="1200" b="1" spc="3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bank</a:t>
            </a:r>
            <a:r>
              <a:rPr sz="1200" b="1" spc="8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Gill Sans MT"/>
                <a:cs typeface="Gill Sans MT"/>
              </a:rPr>
              <a:t>bag,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including</a:t>
            </a:r>
            <a:r>
              <a:rPr sz="1200" b="1" spc="6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2</a:t>
            </a:r>
            <a:r>
              <a:rPr sz="1200" b="1" spc="6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copies</a:t>
            </a:r>
            <a:r>
              <a:rPr sz="1200" b="1" spc="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of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JE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coversheet.</a:t>
            </a:r>
            <a:endParaRPr sz="1200">
              <a:latin typeface="Gill Sans MT"/>
              <a:cs typeface="Gill Sans MT"/>
            </a:endParaRPr>
          </a:p>
          <a:p>
            <a:pPr marL="1224280" marR="22225" indent="-186690">
              <a:lnSpc>
                <a:spcPct val="113300"/>
              </a:lnSpc>
              <a:spcBef>
                <a:spcPts val="420"/>
              </a:spcBef>
              <a:buClr>
                <a:srgbClr val="B61D42"/>
              </a:buClr>
              <a:buAutoNum type="romanLcPeriod"/>
              <a:tabLst>
                <a:tab pos="1225550" algn="l"/>
              </a:tabLst>
            </a:pPr>
            <a:r>
              <a:rPr sz="1200" dirty="0">
                <a:latin typeface="Gill Sans MT"/>
                <a:cs typeface="Gill Sans MT"/>
              </a:rPr>
              <a:t>This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repayment</a:t>
            </a:r>
            <a:r>
              <a:rPr sz="1200" spc="7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fact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pattern</a:t>
            </a:r>
            <a:r>
              <a:rPr sz="1200" spc="8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is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distinguished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from</a:t>
            </a:r>
            <a:r>
              <a:rPr sz="1200" spc="9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our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general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cash</a:t>
            </a:r>
            <a:r>
              <a:rPr sz="1200" spc="7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handling</a:t>
            </a:r>
            <a:r>
              <a:rPr sz="1200" spc="3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guidelines</a:t>
            </a:r>
            <a:r>
              <a:rPr sz="1200" spc="2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since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these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new</a:t>
            </a:r>
            <a:r>
              <a:rPr sz="1200" spc="7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JEs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may 	</a:t>
            </a:r>
            <a:r>
              <a:rPr sz="1200" spc="10" dirty="0">
                <a:latin typeface="Gill Sans MT"/>
                <a:cs typeface="Gill Sans MT"/>
              </a:rPr>
              <a:t>require</a:t>
            </a:r>
            <a:r>
              <a:rPr sz="1200" spc="-30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correction</a:t>
            </a:r>
            <a:r>
              <a:rPr sz="1200" spc="20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and</a:t>
            </a:r>
            <a:r>
              <a:rPr sz="1200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thus</a:t>
            </a:r>
            <a:r>
              <a:rPr sz="1200" spc="-10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be</a:t>
            </a:r>
            <a:r>
              <a:rPr sz="1200" spc="-5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delayed</a:t>
            </a:r>
            <a:r>
              <a:rPr sz="1200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in</a:t>
            </a:r>
            <a:r>
              <a:rPr sz="1200" spc="-5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processing.Therefore,</a:t>
            </a:r>
            <a:r>
              <a:rPr sz="1200" spc="-125" dirty="0">
                <a:latin typeface="Gill Sans MT"/>
                <a:cs typeface="Gill Sans MT"/>
              </a:rPr>
              <a:t> </a:t>
            </a:r>
            <a:r>
              <a:rPr sz="1200" spc="10" dirty="0">
                <a:latin typeface="Gill Sans MT"/>
                <a:cs typeface="Gill Sans MT"/>
              </a:rPr>
              <a:t>the</a:t>
            </a:r>
            <a:r>
              <a:rPr sz="1200" dirty="0"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Gill Sans MT"/>
                <a:cs typeface="Gill Sans MT"/>
              </a:rPr>
              <a:t>bank</a:t>
            </a:r>
            <a:r>
              <a:rPr sz="1200" b="1" spc="-1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Gill Sans MT"/>
                <a:cs typeface="Gill Sans MT"/>
              </a:rPr>
              <a:t>deposit</a:t>
            </a:r>
            <a:r>
              <a:rPr sz="1200" b="1" spc="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Gill Sans MT"/>
                <a:cs typeface="Gill Sans MT"/>
              </a:rPr>
              <a:t>date</a:t>
            </a:r>
            <a:r>
              <a:rPr sz="1200" b="1" spc="-1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FF0000"/>
                </a:solidFill>
                <a:latin typeface="Gill Sans MT"/>
                <a:cs typeface="Gill Sans MT"/>
              </a:rPr>
              <a:t>may not</a:t>
            </a:r>
            <a:r>
              <a:rPr sz="1200" b="1" spc="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Gill Sans MT"/>
                <a:cs typeface="Gill Sans MT"/>
              </a:rPr>
              <a:t>always 	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match</a:t>
            </a:r>
            <a:r>
              <a:rPr sz="1200" b="1" spc="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the</a:t>
            </a:r>
            <a:r>
              <a:rPr sz="1200" b="1" spc="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Gill Sans MT"/>
                <a:cs typeface="Gill Sans MT"/>
              </a:rPr>
              <a:t>JE</a:t>
            </a:r>
            <a:r>
              <a:rPr sz="1200" b="1" spc="5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Gill Sans MT"/>
                <a:cs typeface="Gill Sans MT"/>
              </a:rPr>
              <a:t>date</a:t>
            </a:r>
            <a:r>
              <a:rPr sz="1200" spc="-20" dirty="0">
                <a:latin typeface="Gill Sans MT"/>
                <a:cs typeface="Gill Sans MT"/>
              </a:rPr>
              <a:t>.</a:t>
            </a:r>
            <a:endParaRPr sz="1200">
              <a:latin typeface="Gill Sans MT"/>
              <a:cs typeface="Gill Sans MT"/>
            </a:endParaRPr>
          </a:p>
          <a:p>
            <a:pPr marL="1225550" marR="343535" indent="-187960">
              <a:lnSpc>
                <a:spcPct val="114199"/>
              </a:lnSpc>
              <a:spcBef>
                <a:spcPts val="395"/>
              </a:spcBef>
              <a:buClr>
                <a:srgbClr val="B61D42"/>
              </a:buClr>
              <a:buAutoNum type="romanLcPeriod"/>
              <a:tabLst>
                <a:tab pos="1225550" algn="l"/>
              </a:tabLst>
            </a:pPr>
            <a:r>
              <a:rPr sz="1200" dirty="0">
                <a:latin typeface="Gill Sans MT"/>
                <a:cs typeface="Gill Sans MT"/>
              </a:rPr>
              <a:t>We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should</a:t>
            </a:r>
            <a:r>
              <a:rPr sz="1200" spc="3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strive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have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these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two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events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occur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close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in</a:t>
            </a:r>
            <a:r>
              <a:rPr sz="1200" spc="5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time</a:t>
            </a:r>
            <a:r>
              <a:rPr sz="1200" spc="4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to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support</a:t>
            </a:r>
            <a:r>
              <a:rPr sz="1200" spc="2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monthly</a:t>
            </a:r>
            <a:r>
              <a:rPr sz="1200" spc="6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bank</a:t>
            </a:r>
            <a:r>
              <a:rPr sz="1200" spc="3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reconciliation</a:t>
            </a:r>
            <a:r>
              <a:rPr sz="1200" spc="30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in </a:t>
            </a:r>
            <a:r>
              <a:rPr sz="1200" dirty="0">
                <a:latin typeface="Gill Sans MT"/>
                <a:cs typeface="Gill Sans MT"/>
              </a:rPr>
              <a:t>accounting.With</a:t>
            </a:r>
            <a:r>
              <a:rPr sz="1200" spc="10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training</a:t>
            </a:r>
            <a:r>
              <a:rPr sz="1200" spc="7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and</a:t>
            </a:r>
            <a:r>
              <a:rPr sz="1200" spc="9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repetition</a:t>
            </a:r>
            <a:r>
              <a:rPr sz="1200" spc="7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this</a:t>
            </a:r>
            <a:r>
              <a:rPr sz="1200" spc="8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date</a:t>
            </a:r>
            <a:r>
              <a:rPr sz="1200" spc="9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duality</a:t>
            </a:r>
            <a:r>
              <a:rPr sz="1200" spc="8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should</a:t>
            </a:r>
            <a:r>
              <a:rPr sz="1200" spc="60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be</a:t>
            </a:r>
            <a:r>
              <a:rPr sz="1200" spc="95" dirty="0">
                <a:latin typeface="Gill Sans MT"/>
                <a:cs typeface="Gill Sans MT"/>
              </a:rPr>
              <a:t> </a:t>
            </a:r>
            <a:r>
              <a:rPr sz="1200" dirty="0">
                <a:latin typeface="Gill Sans MT"/>
                <a:cs typeface="Gill Sans MT"/>
              </a:rPr>
              <a:t>self-</a:t>
            </a:r>
            <a:r>
              <a:rPr sz="1200" spc="-10" dirty="0">
                <a:latin typeface="Gill Sans MT"/>
                <a:cs typeface="Gill Sans MT"/>
              </a:rPr>
              <a:t>correcting.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21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9415" y="1098804"/>
            <a:ext cx="1626107" cy="14615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5" dirty="0"/>
              <a:t>PAYMENT</a:t>
            </a:r>
            <a:r>
              <a:rPr spc="-330" dirty="0"/>
              <a:t> </a:t>
            </a:r>
            <a:r>
              <a:rPr spc="-10" dirty="0"/>
              <a:t>WORKS...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1395" y="2714750"/>
            <a:ext cx="7790815" cy="225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371475" indent="-189230">
              <a:lnSpc>
                <a:spcPct val="120000"/>
              </a:lnSpc>
              <a:spcBef>
                <a:spcPts val="95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Department</a:t>
            </a:r>
            <a:r>
              <a:rPr sz="1650" spc="-6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should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proactively</a:t>
            </a:r>
            <a:r>
              <a:rPr sz="1650" spc="-6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invite a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traveler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to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Payment</a:t>
            </a:r>
            <a:r>
              <a:rPr sz="1650" spc="-235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Works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as</a:t>
            </a:r>
            <a:r>
              <a:rPr sz="1650" i="1" u="sng" spc="-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soon</a:t>
            </a:r>
            <a:r>
              <a:rPr sz="1650" i="1" u="sng" spc="-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as</a:t>
            </a:r>
            <a:r>
              <a:rPr sz="1650" i="1" u="sng" spc="-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they</a:t>
            </a:r>
            <a:r>
              <a:rPr sz="1650" i="1" u="sng" spc="-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are</a:t>
            </a:r>
            <a:r>
              <a:rPr sz="1650" i="1" u="none" spc="-25" dirty="0">
                <a:latin typeface="Gill Sans MT"/>
                <a:cs typeface="Gill Sans MT"/>
              </a:rPr>
              <a:t> </a:t>
            </a:r>
            <a:r>
              <a:rPr sz="165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aware</a:t>
            </a:r>
            <a:r>
              <a:rPr sz="1650" i="1" u="none" spc="-50" dirty="0">
                <a:latin typeface="Gill Sans MT"/>
                <a:cs typeface="Gill Sans MT"/>
              </a:rPr>
              <a:t> </a:t>
            </a:r>
            <a:r>
              <a:rPr sz="1650" u="none" dirty="0">
                <a:latin typeface="Gill Sans MT"/>
                <a:cs typeface="Gill Sans MT"/>
              </a:rPr>
              <a:t>of</a:t>
            </a:r>
            <a:r>
              <a:rPr sz="1650" u="none" spc="-30" dirty="0">
                <a:latin typeface="Gill Sans MT"/>
                <a:cs typeface="Gill Sans MT"/>
              </a:rPr>
              <a:t> </a:t>
            </a:r>
            <a:r>
              <a:rPr sz="1650" u="none" dirty="0">
                <a:latin typeface="Gill Sans MT"/>
                <a:cs typeface="Gill Sans MT"/>
              </a:rPr>
              <a:t>potential</a:t>
            </a:r>
            <a:r>
              <a:rPr sz="1650" u="none" spc="-40" dirty="0">
                <a:latin typeface="Gill Sans MT"/>
                <a:cs typeface="Gill Sans MT"/>
              </a:rPr>
              <a:t> </a:t>
            </a:r>
            <a:r>
              <a:rPr sz="1650" u="none" dirty="0">
                <a:latin typeface="Gill Sans MT"/>
                <a:cs typeface="Gill Sans MT"/>
              </a:rPr>
              <a:t>candidate</a:t>
            </a:r>
            <a:r>
              <a:rPr sz="1650" u="none" spc="-45" dirty="0">
                <a:latin typeface="Gill Sans MT"/>
                <a:cs typeface="Gill Sans MT"/>
              </a:rPr>
              <a:t> </a:t>
            </a:r>
            <a:r>
              <a:rPr sz="1650" u="none" dirty="0">
                <a:latin typeface="Gill Sans MT"/>
                <a:cs typeface="Gill Sans MT"/>
              </a:rPr>
              <a:t>interviews</a:t>
            </a:r>
            <a:r>
              <a:rPr sz="1650" u="none" spc="-20" dirty="0">
                <a:latin typeface="Gill Sans MT"/>
                <a:cs typeface="Gill Sans MT"/>
              </a:rPr>
              <a:t> </a:t>
            </a:r>
            <a:r>
              <a:rPr sz="1650" u="none" dirty="0">
                <a:latin typeface="Gill Sans MT"/>
                <a:cs typeface="Gill Sans MT"/>
              </a:rPr>
              <a:t>or</a:t>
            </a:r>
            <a:r>
              <a:rPr sz="1650" u="none" spc="-35" dirty="0">
                <a:latin typeface="Gill Sans MT"/>
                <a:cs typeface="Gill Sans MT"/>
              </a:rPr>
              <a:t> </a:t>
            </a:r>
            <a:r>
              <a:rPr sz="1650" u="none" spc="-10" dirty="0">
                <a:latin typeface="Gill Sans MT"/>
                <a:cs typeface="Gill Sans MT"/>
              </a:rPr>
              <a:t>non-employee</a:t>
            </a:r>
            <a:r>
              <a:rPr sz="1650" u="none" spc="-45" dirty="0">
                <a:latin typeface="Gill Sans MT"/>
                <a:cs typeface="Gill Sans MT"/>
              </a:rPr>
              <a:t> </a:t>
            </a:r>
            <a:r>
              <a:rPr sz="1650" u="none" spc="-10" dirty="0">
                <a:latin typeface="Gill Sans MT"/>
                <a:cs typeface="Gill Sans MT"/>
              </a:rPr>
              <a:t>travel.</a:t>
            </a:r>
            <a:endParaRPr sz="1650" dirty="0">
              <a:latin typeface="Gill Sans MT"/>
              <a:cs typeface="Gill Sans MT"/>
            </a:endParaRPr>
          </a:p>
          <a:p>
            <a:pPr marL="201295" marR="67310" indent="-189230">
              <a:lnSpc>
                <a:spcPct val="120000"/>
              </a:lnSpc>
              <a:spcBef>
                <a:spcPts val="820"/>
              </a:spcBef>
              <a:buClr>
                <a:srgbClr val="B61D42"/>
              </a:buClr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Gill Sans MT"/>
                <a:cs typeface="Gill Sans MT"/>
              </a:rPr>
              <a:t>After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Payment</a:t>
            </a:r>
            <a:r>
              <a:rPr sz="1650" spc="-20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Works</a:t>
            </a:r>
            <a:r>
              <a:rPr sz="1650" spc="150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VendorID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is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lang="en-US" sz="1650" dirty="0">
                <a:latin typeface="Gill Sans MT"/>
                <a:cs typeface="Gill Sans MT"/>
              </a:rPr>
              <a:t>generated,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department</a:t>
            </a:r>
            <a:r>
              <a:rPr sz="1650" spc="-5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completes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10" dirty="0">
                <a:latin typeface="Gill Sans MT"/>
                <a:cs typeface="Gill Sans MT"/>
              </a:rPr>
              <a:t> Concur non-employee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form</a:t>
            </a:r>
            <a:r>
              <a:rPr sz="1650" spc="-6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and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emails</a:t>
            </a:r>
            <a:r>
              <a:rPr sz="1650" spc="-1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it</a:t>
            </a:r>
            <a:r>
              <a:rPr sz="1650" spc="-1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to</a:t>
            </a:r>
            <a:r>
              <a:rPr sz="1650" spc="-3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the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travel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spc="-10" dirty="0">
                <a:latin typeface="Gill Sans MT"/>
                <a:cs typeface="Gill Sans MT"/>
              </a:rPr>
              <a:t>office.</a:t>
            </a:r>
            <a:endParaRPr sz="1650" dirty="0">
              <a:latin typeface="Gill Sans MT"/>
              <a:cs typeface="Gill Sans MT"/>
            </a:endParaRPr>
          </a:p>
          <a:p>
            <a:pPr marL="575945" marR="5080" lvl="1" indent="-186055">
              <a:lnSpc>
                <a:spcPct val="122800"/>
              </a:lnSpc>
              <a:spcBef>
                <a:spcPts val="439"/>
              </a:spcBef>
              <a:buClr>
                <a:srgbClr val="B61D42"/>
              </a:buClr>
              <a:buFont typeface="Arial"/>
              <a:buChar char="•"/>
              <a:tabLst>
                <a:tab pos="577850" algn="l"/>
              </a:tabLst>
            </a:pPr>
            <a:r>
              <a:rPr sz="1450" dirty="0">
                <a:latin typeface="Gill Sans MT"/>
                <a:cs typeface="Gill Sans MT"/>
              </a:rPr>
              <a:t>LINK:</a:t>
            </a:r>
            <a:r>
              <a:rPr sz="1450" spc="400" dirty="0">
                <a:latin typeface="Gill Sans MT"/>
                <a:cs typeface="Gill Sans MT"/>
              </a:rPr>
              <a:t> </a:t>
            </a:r>
            <a:r>
              <a:rPr sz="1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https://</a:t>
            </a:r>
            <a:r>
              <a:rPr sz="1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3"/>
              </a:rPr>
              <a:t>www.uhcl.edu/about/administrative-offices/travel/concur/documents/uhcl-</a:t>
            </a:r>
            <a:r>
              <a:rPr sz="14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3"/>
              </a:rPr>
              <a:t>concur-</a:t>
            </a:r>
            <a:r>
              <a:rPr sz="1450" u="none" spc="-10" dirty="0">
                <a:solidFill>
                  <a:srgbClr val="F92A5B"/>
                </a:solidFill>
                <a:latin typeface="Gill Sans MT"/>
                <a:cs typeface="Gill Sans MT"/>
              </a:rPr>
              <a:t> 	</a:t>
            </a:r>
            <a:r>
              <a:rPr sz="1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non-employee-access-form-</a:t>
            </a:r>
            <a:r>
              <a:rPr sz="14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</a:rPr>
              <a:t>24.pdf</a:t>
            </a:r>
            <a:endParaRPr sz="1450" dirty="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15"/>
              </a:spcBef>
              <a:buClr>
                <a:srgbClr val="B61D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  <a:hlinkClick r:id="rId4"/>
              </a:rPr>
              <a:t>ConcurTravel@UHCL.edu</a:t>
            </a:r>
            <a:endParaRPr sz="145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53" y="5667272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23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TRAVEL</a:t>
            </a:r>
            <a:r>
              <a:rPr spc="-120" dirty="0"/>
              <a:t> </a:t>
            </a:r>
            <a:r>
              <a:rPr dirty="0"/>
              <a:t>CARD</a:t>
            </a:r>
            <a:r>
              <a:rPr spc="-145" dirty="0"/>
              <a:t> </a:t>
            </a:r>
            <a:r>
              <a:rPr spc="-40" dirty="0"/>
              <a:t>LIMITATIONS...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925" y="2628288"/>
            <a:ext cx="3952240" cy="24987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20"/>
              </a:spcBef>
            </a:pP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OFFERING</a:t>
            </a:r>
            <a:r>
              <a:rPr sz="1550" spc="-14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A</a:t>
            </a:r>
            <a:r>
              <a:rPr sz="1550" spc="3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sng" dirty="0">
                <a:solidFill>
                  <a:srgbClr val="B71E42"/>
                </a:solidFill>
                <a:uFill>
                  <a:solidFill>
                    <a:srgbClr val="B71E42"/>
                  </a:solidFill>
                </a:uFill>
                <a:latin typeface="Gill Sans MT"/>
                <a:cs typeface="Gill Sans MT"/>
              </a:rPr>
              <a:t>PER</a:t>
            </a:r>
            <a:r>
              <a:rPr sz="1550" u="sng" spc="5" dirty="0">
                <a:solidFill>
                  <a:srgbClr val="B71E42"/>
                </a:solidFill>
                <a:uFill>
                  <a:solidFill>
                    <a:srgbClr val="B71E42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u="sng" dirty="0">
                <a:solidFill>
                  <a:srgbClr val="B71E42"/>
                </a:solidFill>
                <a:uFill>
                  <a:solidFill>
                    <a:srgbClr val="B71E42"/>
                  </a:solidFill>
                </a:uFill>
                <a:latin typeface="Gill Sans MT"/>
                <a:cs typeface="Gill Sans MT"/>
              </a:rPr>
              <a:t>DIEM</a:t>
            </a:r>
            <a:r>
              <a:rPr sz="1550" u="sng" spc="30" dirty="0">
                <a:solidFill>
                  <a:srgbClr val="B71E42"/>
                </a:solidFill>
                <a:uFill>
                  <a:solidFill>
                    <a:srgbClr val="B71E42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OPTION</a:t>
            </a:r>
            <a:r>
              <a:rPr sz="1550" u="none" spc="1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FOR</a:t>
            </a:r>
            <a:r>
              <a:rPr sz="1550" u="none" spc="-18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spc="-10" dirty="0">
                <a:solidFill>
                  <a:srgbClr val="B71E42"/>
                </a:solidFill>
                <a:latin typeface="Gill Sans MT"/>
                <a:cs typeface="Gill Sans MT"/>
              </a:rPr>
              <a:t>TRAVEL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MEALS</a:t>
            </a:r>
            <a:r>
              <a:rPr sz="1550" u="none" spc="5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REQUIRES</a:t>
            </a:r>
            <a:r>
              <a:rPr sz="1550" u="sng" spc="80" dirty="0">
                <a:solidFill>
                  <a:srgbClr val="B71E42"/>
                </a:solidFill>
                <a:uFill>
                  <a:solidFill>
                    <a:srgbClr val="B71E4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LIMITING</a:t>
            </a:r>
            <a:r>
              <a:rPr sz="1550" u="none" spc="-16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spc="-135" dirty="0">
                <a:solidFill>
                  <a:srgbClr val="B71E42"/>
                </a:solidFill>
                <a:latin typeface="Gill Sans MT"/>
                <a:cs typeface="Gill Sans MT"/>
              </a:rPr>
              <a:t>T-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CARD</a:t>
            </a:r>
            <a:r>
              <a:rPr sz="1550" u="none" spc="4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USE</a:t>
            </a:r>
            <a:r>
              <a:rPr sz="1550" u="none" spc="-16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spc="-25" dirty="0">
                <a:solidFill>
                  <a:srgbClr val="B71E42"/>
                </a:solidFill>
                <a:latin typeface="Gill Sans MT"/>
                <a:cs typeface="Gill Sans MT"/>
              </a:rPr>
              <a:t>TO </a:t>
            </a:r>
            <a:r>
              <a:rPr sz="1550" u="none" spc="-20" dirty="0">
                <a:solidFill>
                  <a:srgbClr val="B71E42"/>
                </a:solidFill>
                <a:latin typeface="Gill Sans MT"/>
                <a:cs typeface="Gill Sans MT"/>
              </a:rPr>
              <a:t>AVOID</a:t>
            </a:r>
            <a:r>
              <a:rPr sz="1550" u="none" spc="-6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POTENTIAL</a:t>
            </a:r>
            <a:r>
              <a:rPr sz="1550" u="none" spc="-8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dirty="0">
                <a:solidFill>
                  <a:srgbClr val="B71E42"/>
                </a:solidFill>
                <a:latin typeface="Gill Sans MT"/>
                <a:cs typeface="Gill Sans MT"/>
              </a:rPr>
              <a:t>DUPLICATE</a:t>
            </a:r>
            <a:r>
              <a:rPr sz="1550" u="none" spc="-5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u="none" spc="-10" dirty="0">
                <a:solidFill>
                  <a:srgbClr val="B71E42"/>
                </a:solidFill>
                <a:latin typeface="Gill Sans MT"/>
                <a:cs typeface="Gill Sans MT"/>
              </a:rPr>
              <a:t>EXPENSES.</a:t>
            </a:r>
            <a:endParaRPr sz="15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55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Grocery</a:t>
            </a:r>
            <a:r>
              <a:rPr sz="1450" spc="7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stores</a:t>
            </a:r>
            <a:endParaRPr sz="145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00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Supermarkets</a:t>
            </a:r>
            <a:endParaRPr sz="145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Candy</a:t>
            </a:r>
            <a:endParaRPr sz="145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0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Nut</a:t>
            </a:r>
            <a:r>
              <a:rPr sz="1450" spc="7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confectionary</a:t>
            </a:r>
            <a:r>
              <a:rPr sz="1450" spc="7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stores</a:t>
            </a:r>
            <a:endParaRPr sz="145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Bakeries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332" y="5773510"/>
            <a:ext cx="23367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71E42"/>
                </a:solidFill>
                <a:latin typeface="Gill Sans MT"/>
                <a:cs typeface="Gill Sans MT"/>
              </a:rPr>
              <a:t>24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5400" y="2819400"/>
            <a:ext cx="3876675" cy="26237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8415">
              <a:lnSpc>
                <a:spcPts val="1689"/>
              </a:lnSpc>
              <a:spcBef>
                <a:spcPts val="320"/>
              </a:spcBef>
            </a:pPr>
            <a:r>
              <a:rPr sz="1550" spc="-30" dirty="0">
                <a:solidFill>
                  <a:srgbClr val="B71E42"/>
                </a:solidFill>
                <a:latin typeface="Gill Sans MT"/>
                <a:cs typeface="Gill Sans MT"/>
              </a:rPr>
              <a:t>YOUR</a:t>
            </a:r>
            <a:r>
              <a:rPr sz="1550" spc="-20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spc="-145" dirty="0">
                <a:solidFill>
                  <a:srgbClr val="B71E42"/>
                </a:solidFill>
                <a:latin typeface="Gill Sans MT"/>
                <a:cs typeface="Gill Sans MT"/>
              </a:rPr>
              <a:t>T-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CARD</a:t>
            </a:r>
            <a:r>
              <a:rPr sz="1550" spc="2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spc="-35" dirty="0">
                <a:solidFill>
                  <a:srgbClr val="B71E42"/>
                </a:solidFill>
                <a:latin typeface="Gill Sans MT"/>
                <a:cs typeface="Gill Sans MT"/>
              </a:rPr>
              <a:t>MAY</a:t>
            </a:r>
            <a:r>
              <a:rPr sz="1550" spc="1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NOT BE</a:t>
            </a:r>
            <a:r>
              <a:rPr sz="1550" spc="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USED</a:t>
            </a:r>
            <a:r>
              <a:rPr sz="1550" spc="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IN</a:t>
            </a:r>
            <a:r>
              <a:rPr sz="1550" spc="-204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spc="-10" dirty="0">
                <a:solidFill>
                  <a:srgbClr val="B71E42"/>
                </a:solidFill>
                <a:latin typeface="Gill Sans MT"/>
                <a:cs typeface="Gill Sans MT"/>
              </a:rPr>
              <a:t>THESE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TYPES</a:t>
            </a:r>
            <a:r>
              <a:rPr sz="1550" spc="2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OF</a:t>
            </a:r>
            <a:r>
              <a:rPr sz="1550" spc="1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spc="-10" dirty="0">
                <a:solidFill>
                  <a:srgbClr val="B71E42"/>
                </a:solidFill>
                <a:latin typeface="Gill Sans MT"/>
                <a:cs typeface="Gill Sans MT"/>
              </a:rPr>
              <a:t>ESTABLISHMENTS</a:t>
            </a:r>
            <a:r>
              <a:rPr sz="1550" spc="-14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AS</a:t>
            </a:r>
            <a:r>
              <a:rPr sz="1550" spc="45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71E42"/>
                </a:solidFill>
                <a:latin typeface="Gill Sans MT"/>
                <a:cs typeface="Gill Sans MT"/>
              </a:rPr>
              <a:t>OF</a:t>
            </a:r>
            <a:r>
              <a:rPr sz="1550" spc="30" dirty="0">
                <a:solidFill>
                  <a:srgbClr val="B71E42"/>
                </a:solidFill>
                <a:latin typeface="Gill Sans MT"/>
                <a:cs typeface="Gill Sans MT"/>
              </a:rPr>
              <a:t> </a:t>
            </a:r>
            <a:r>
              <a:rPr sz="1550" spc="-10" dirty="0">
                <a:solidFill>
                  <a:srgbClr val="B71E42"/>
                </a:solidFill>
                <a:latin typeface="Gill Sans MT"/>
                <a:cs typeface="Gill Sans MT"/>
              </a:rPr>
              <a:t>9/1/24:</a:t>
            </a:r>
            <a:endParaRPr lang="en-US" sz="1550" spc="-10" dirty="0">
              <a:solidFill>
                <a:srgbClr val="B71E42"/>
              </a:solidFill>
              <a:latin typeface="Gill Sans MT"/>
              <a:cs typeface="Gill Sans MT"/>
            </a:endParaRPr>
          </a:p>
          <a:p>
            <a:pPr marL="12700" marR="18415">
              <a:lnSpc>
                <a:spcPts val="1689"/>
              </a:lnSpc>
              <a:spcBef>
                <a:spcPts val="320"/>
              </a:spcBef>
            </a:pPr>
            <a:endParaRPr sz="1550" dirty="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270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Convenience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stores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(food)</a:t>
            </a:r>
            <a:endParaRPr sz="1450" dirty="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00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Caterers</a:t>
            </a:r>
            <a:endParaRPr sz="1450" dirty="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20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Restaurants</a:t>
            </a:r>
            <a:endParaRPr sz="1450" dirty="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00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20" dirty="0">
                <a:latin typeface="Gill Sans MT"/>
                <a:cs typeface="Gill Sans MT"/>
              </a:rPr>
              <a:t>Bars</a:t>
            </a:r>
            <a:endParaRPr sz="1450" dirty="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Fast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food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restaurants</a:t>
            </a:r>
            <a:endParaRPr lang="en-US" sz="1450" spc="-10" dirty="0">
              <a:latin typeface="Gill Sans MT"/>
              <a:cs typeface="Gill Sans MT"/>
            </a:endParaRPr>
          </a:p>
          <a:p>
            <a:pPr marL="576580" indent="-186055">
              <a:lnSpc>
                <a:spcPct val="100000"/>
              </a:lnSpc>
              <a:spcBef>
                <a:spcPts val="81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lang="en-US" sz="1450" spc="-10" dirty="0">
                <a:latin typeface="Gill Sans MT"/>
                <a:cs typeface="Gill Sans MT"/>
              </a:rPr>
              <a:t>Conference Registration</a:t>
            </a:r>
            <a:endParaRPr sz="145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20339"/>
              <a:ext cx="10058400" cy="399592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83" y="1709927"/>
            <a:ext cx="8182355" cy="4379975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07535"/>
              </p:ext>
            </p:extLst>
          </p:nvPr>
        </p:nvGraphicFramePr>
        <p:xfrm>
          <a:off x="933450" y="1704594"/>
          <a:ext cx="8182609" cy="4357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ERROR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SOLUTION</a:t>
                      </a:r>
                      <a:endParaRPr sz="145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Browser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issues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during</a:t>
                      </a:r>
                      <a:r>
                        <a:rPr sz="1450" spc="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registration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spc="-10" dirty="0">
                          <a:latin typeface="Gill Sans MT"/>
                          <a:cs typeface="Gill Sans MT"/>
                        </a:rPr>
                        <a:t>Try</a:t>
                      </a:r>
                      <a:r>
                        <a:rPr sz="14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Firefox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MS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Edge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then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try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re-registering</a:t>
                      </a:r>
                      <a:endParaRPr sz="145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2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sz="145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vendor</a:t>
                      </a:r>
                      <a:r>
                        <a:rPr sz="145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25" dirty="0">
                          <a:latin typeface="Gill Sans MT"/>
                          <a:cs typeface="Gill Sans MT"/>
                        </a:rPr>
                        <a:t>ID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683895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Required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register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Concur,</a:t>
                      </a:r>
                      <a:r>
                        <a:rPr sz="1450" spc="-11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obtain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20" dirty="0">
                          <a:latin typeface="Gill Sans MT"/>
                          <a:cs typeface="Gill Sans MT"/>
                        </a:rPr>
                        <a:t>from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Payment</a:t>
                      </a:r>
                      <a:r>
                        <a:rPr sz="1450" spc="-1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20" dirty="0">
                          <a:latin typeface="Gill Sans MT"/>
                          <a:cs typeface="Gill Sans MT"/>
                        </a:rPr>
                        <a:t>Works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sz="14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travel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request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98425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sz="145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expense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report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can</a:t>
                      </a:r>
                      <a:r>
                        <a:rPr sz="145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sz="1450" spc="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created</a:t>
                      </a:r>
                      <a:r>
                        <a:rPr lang="en-US" sz="1450" dirty="0">
                          <a:latin typeface="Gill Sans MT"/>
                          <a:cs typeface="Gill Sans MT"/>
                        </a:rPr>
                        <a:t> or approve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without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travel request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76200" marR="644525">
                        <a:lnSpc>
                          <a:spcPct val="102099"/>
                        </a:lnSpc>
                        <a:spcBef>
                          <a:spcPts val="250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UH</a:t>
                      </a:r>
                      <a:r>
                        <a:rPr sz="1450" b="1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Request</a:t>
                      </a:r>
                      <a:r>
                        <a:rPr sz="1450" b="1" u="sng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Gill Sans MT"/>
                          <a:cs typeface="Gill Sans MT"/>
                        </a:rPr>
                        <a:t>Policy</a:t>
                      </a:r>
                      <a:r>
                        <a:rPr sz="1450" b="1" u="none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450" u="none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sole</a:t>
                      </a:r>
                      <a:r>
                        <a:rPr sz="1450" u="none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choice</a:t>
                      </a:r>
                      <a:r>
                        <a:rPr sz="1450" u="none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spc="-20" dirty="0">
                          <a:latin typeface="Gill Sans MT"/>
                          <a:cs typeface="Gill Sans MT"/>
                        </a:rPr>
                        <a:t>under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request</a:t>
                      </a:r>
                      <a:r>
                        <a:rPr sz="1450" u="none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policy</a:t>
                      </a:r>
                      <a:r>
                        <a:rPr sz="1450" u="none" spc="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drop</a:t>
                      </a:r>
                      <a:r>
                        <a:rPr sz="1450" u="none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spc="-20" dirty="0">
                          <a:latin typeface="Gill Sans MT"/>
                          <a:cs typeface="Gill Sans MT"/>
                        </a:rPr>
                        <a:t>down…</a:t>
                      </a:r>
                      <a:endParaRPr sz="1450">
                        <a:latin typeface="Gill Sans MT"/>
                        <a:cs typeface="Gill Sans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sng" dirty="0">
                          <a:solidFill>
                            <a:srgbClr val="F92A5B"/>
                          </a:solidFill>
                          <a:uFill>
                            <a:solidFill>
                              <a:srgbClr val="F92A5B"/>
                            </a:solidFill>
                          </a:uFill>
                          <a:latin typeface="Gill Sans MT"/>
                          <a:cs typeface="Gill Sans MT"/>
                          <a:hlinkClick r:id="rId5"/>
                        </a:rPr>
                        <a:t>ConcurTravel@uhcl.edu</a:t>
                      </a:r>
                      <a:r>
                        <a:rPr sz="1450" u="none" spc="10" dirty="0">
                          <a:solidFill>
                            <a:srgbClr val="F92A5B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50" u="none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fix</a:t>
                      </a:r>
                      <a:r>
                        <a:rPr sz="1450" u="none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dirty="0"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sz="1450" u="none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u="none" spc="-10" dirty="0">
                          <a:latin typeface="Gill Sans MT"/>
                          <a:cs typeface="Gill Sans MT"/>
                        </a:rPr>
                        <a:t>profile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itinerary</a:t>
                      </a:r>
                      <a:endParaRPr sz="145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Every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Expense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report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requires</a:t>
                      </a:r>
                      <a:r>
                        <a:rPr sz="1450" spc="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itinerary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Unused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funds?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109855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OK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50" spc="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create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multiple</a:t>
                      </a:r>
                      <a:r>
                        <a:rPr sz="1450" spc="7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expense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reports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tied</a:t>
                      </a:r>
                      <a:r>
                        <a:rPr sz="1450" spc="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5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25" dirty="0">
                          <a:latin typeface="Gill Sans MT"/>
                          <a:cs typeface="Gill Sans MT"/>
                        </a:rPr>
                        <a:t>one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travel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request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funds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remain</a:t>
                      </a:r>
                      <a:r>
                        <a:rPr sz="14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request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76200" marR="181610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Does</a:t>
                      </a:r>
                      <a:r>
                        <a:rPr sz="1450" spc="-1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25" dirty="0">
                          <a:latin typeface="Gill Sans MT"/>
                          <a:cs typeface="Gill Sans MT"/>
                        </a:rPr>
                        <a:t>T-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Card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payment</a:t>
                      </a:r>
                      <a:r>
                        <a:rPr sz="145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type</a:t>
                      </a:r>
                      <a:r>
                        <a:rPr sz="1450" spc="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show</a:t>
                      </a:r>
                      <a:r>
                        <a:rPr sz="1450" spc="-1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“expense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paid</a:t>
                      </a:r>
                      <a:r>
                        <a:rPr sz="1450" spc="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25" dirty="0">
                          <a:latin typeface="Gill Sans MT"/>
                          <a:cs typeface="Gill Sans MT"/>
                        </a:rPr>
                        <a:t>by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UHCL”</a:t>
                      </a:r>
                      <a:r>
                        <a:rPr sz="1450" spc="-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50" dirty="0">
                          <a:latin typeface="Gill Sans MT"/>
                          <a:cs typeface="Gill Sans MT"/>
                        </a:rPr>
                        <a:t>?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80645">
                        <a:lnSpc>
                          <a:spcPct val="102400"/>
                        </a:lnSpc>
                        <a:spcBef>
                          <a:spcPts val="235"/>
                        </a:spcBef>
                      </a:pPr>
                      <a:r>
                        <a:rPr sz="1450" dirty="0">
                          <a:latin typeface="Gill Sans MT"/>
                          <a:cs typeface="Gill Sans MT"/>
                        </a:rPr>
                        <a:t>Don’t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use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it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!!</a:t>
                      </a:r>
                      <a:r>
                        <a:rPr sz="1450" spc="459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Instead</a:t>
                      </a:r>
                      <a:r>
                        <a:rPr sz="145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wait</a:t>
                      </a:r>
                      <a:r>
                        <a:rPr sz="145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actual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Citibank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charges</a:t>
                      </a:r>
                      <a:r>
                        <a:rPr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appear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45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profile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before</a:t>
                      </a:r>
                      <a:r>
                        <a:rPr sz="1450" spc="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clicking</a:t>
                      </a:r>
                      <a:r>
                        <a:rPr sz="1450" spc="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25" dirty="0">
                          <a:latin typeface="Gill Sans MT"/>
                          <a:cs typeface="Gill Sans MT"/>
                        </a:rPr>
                        <a:t>to </a:t>
                      </a:r>
                      <a:r>
                        <a:rPr sz="1450" dirty="0">
                          <a:latin typeface="Gill Sans MT"/>
                          <a:cs typeface="Gill Sans MT"/>
                        </a:rPr>
                        <a:t>avoid duplicate</a:t>
                      </a:r>
                      <a:r>
                        <a:rPr sz="1450" spc="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50" spc="-10" dirty="0">
                          <a:latin typeface="Gill Sans MT"/>
                          <a:cs typeface="Gill Sans MT"/>
                        </a:rPr>
                        <a:t>payments.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1298" y="1129496"/>
            <a:ext cx="7577901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COMMON</a:t>
            </a:r>
            <a:r>
              <a:rPr spc="-165" dirty="0"/>
              <a:t> </a:t>
            </a:r>
            <a:r>
              <a:rPr spc="-10" dirty="0"/>
              <a:t>ISSUES/ERRORS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222" y="5665715"/>
            <a:ext cx="23367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Gill Sans MT"/>
                <a:cs typeface="Gill Sans MT"/>
              </a:rPr>
              <a:t>25</a:t>
            </a:r>
            <a:endParaRPr sz="14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34BD04-6F2C-66F3-F6DB-3A29CD726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CD6153F-CEC6-5507-1447-C9124584CEAE}"/>
              </a:ext>
            </a:extLst>
          </p:cNvPr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8705FDB2-7327-3130-9F33-34A7D7F2E66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8611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E54EEC20-0EDE-6E26-8C80-42652D7933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20339"/>
              <a:ext cx="10058400" cy="3995927"/>
            </a:xfrm>
            <a:prstGeom prst="rect">
              <a:avLst/>
            </a:prstGeom>
          </p:spPr>
        </p:pic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EED96987-1788-D2A2-DED6-226E4B6198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783" y="1709927"/>
            <a:ext cx="8182355" cy="4379975"/>
          </a:xfrm>
          <a:prstGeom prst="rect">
            <a:avLst/>
          </a:prstGeom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8060F775-789C-D6A2-DDAE-8CDDA958F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53778"/>
              </p:ext>
            </p:extLst>
          </p:nvPr>
        </p:nvGraphicFramePr>
        <p:xfrm>
          <a:off x="933450" y="1704594"/>
          <a:ext cx="8182609" cy="4412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ERROR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SOLUTION</a:t>
                      </a:r>
                      <a:endParaRPr sz="145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50" b="0" dirty="0">
                          <a:latin typeface="Gill Sans MT"/>
                          <a:cs typeface="Gill Sans MT"/>
                        </a:rPr>
                        <a:t>Missing Attachment </a:t>
                      </a:r>
                      <a:endParaRPr sz="1250" b="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50" b="0" dirty="0">
                          <a:latin typeface="Gill Sans MT"/>
                          <a:cs typeface="Gill Sans MT"/>
                        </a:rPr>
                        <a:t>Travel Request need to have Conference Agenda Uploaded</a:t>
                      </a: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21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Incorrect Document ID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683895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Needs to be Vendor ID (without leading zeros), City of travel, and last day of travel.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Payment Works Information is updated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98425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Verify that </a:t>
                      </a:r>
                      <a:r>
                        <a:rPr lang="en-US" sz="1450" dirty="0" err="1">
                          <a:latin typeface="Gill Sans MT"/>
                          <a:cs typeface="Gill Sans MT"/>
                        </a:rPr>
                        <a:t>PaymentWork</a:t>
                      </a:r>
                      <a:r>
                        <a:rPr lang="en-US" sz="1450" dirty="0">
                          <a:latin typeface="Gill Sans MT"/>
                          <a:cs typeface="Gill Sans MT"/>
                        </a:rPr>
                        <a:t> information is update and correct. 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76200" marR="644525">
                        <a:lnSpc>
                          <a:spcPct val="102099"/>
                        </a:lnSpc>
                        <a:spcBef>
                          <a:spcPts val="250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Submit Request / Expense Report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Verify that your Travel Request and or Expense Report has been successfully submitted.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Approval Path 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Contact</a:t>
                      </a:r>
                      <a:r>
                        <a:rPr lang="en-US" sz="145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n-US" sz="1450" u="sng" dirty="0">
                          <a:solidFill>
                            <a:srgbClr val="F92A5B"/>
                          </a:solidFill>
                          <a:uFill>
                            <a:solidFill>
                              <a:srgbClr val="F92A5B"/>
                            </a:solidFill>
                          </a:uFill>
                          <a:latin typeface="Gill Sans MT"/>
                          <a:cs typeface="Gill Sans MT"/>
                          <a:hlinkClick r:id="rId5"/>
                        </a:rPr>
                        <a:t>ConcurTravel@uhcl.edu</a:t>
                      </a:r>
                      <a:r>
                        <a:rPr lang="en-US" sz="1450" u="none" spc="10" dirty="0">
                          <a:solidFill>
                            <a:srgbClr val="F92A5B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n-US" sz="1450" u="none" dirty="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lang="en-US" sz="1450" u="none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n-US" sz="1450" u="none" dirty="0">
                          <a:latin typeface="Gill Sans MT"/>
                          <a:cs typeface="Gill Sans MT"/>
                        </a:rPr>
                        <a:t>fix</a:t>
                      </a:r>
                      <a:r>
                        <a:rPr lang="en-US" sz="1450" u="none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n-US" sz="1450" u="none" dirty="0"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lang="en-US" sz="1450" u="none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en-US" sz="1450" u="none" spc="-10" dirty="0">
                          <a:latin typeface="Gill Sans MT"/>
                          <a:cs typeface="Gill Sans MT"/>
                        </a:rPr>
                        <a:t>profile</a:t>
                      </a:r>
                      <a:endParaRPr lang="en-US"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Per-diem 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109855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Per-diem should be added as a daily rate for each day travel not a total sum for your trip.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76200" marR="181610">
                        <a:lnSpc>
                          <a:spcPct val="102099"/>
                        </a:lnSpc>
                        <a:spcBef>
                          <a:spcPts val="240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Over Per-diem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80645">
                        <a:lnSpc>
                          <a:spcPct val="102400"/>
                        </a:lnSpc>
                        <a:spcBef>
                          <a:spcPts val="235"/>
                        </a:spcBef>
                      </a:pPr>
                      <a:r>
                        <a:rPr lang="en-US" sz="1450" dirty="0">
                          <a:latin typeface="Gill Sans MT"/>
                          <a:cs typeface="Gill Sans MT"/>
                        </a:rPr>
                        <a:t>Please verify that the amount you have enter does not exceed the per-diem amount for your travel.</a:t>
                      </a:r>
                      <a:endParaRPr sz="1450" dirty="0">
                        <a:latin typeface="Gill Sans MT"/>
                        <a:cs typeface="Gill Sans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id="{59E199CE-747D-FACC-5997-118F19C8B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1298" y="1129496"/>
            <a:ext cx="7577901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COMMON</a:t>
            </a:r>
            <a:r>
              <a:rPr spc="-165" dirty="0"/>
              <a:t> </a:t>
            </a:r>
            <a:r>
              <a:rPr spc="-10" dirty="0"/>
              <a:t>ISSUES/ERRORS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E33EB40-4604-6A15-94F0-32B3B07064FC}"/>
              </a:ext>
            </a:extLst>
          </p:cNvPr>
          <p:cNvSpPr txBox="1"/>
          <p:nvPr/>
        </p:nvSpPr>
        <p:spPr>
          <a:xfrm>
            <a:off x="615222" y="5665715"/>
            <a:ext cx="23367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Gill Sans MT"/>
                <a:cs typeface="Gill Sans MT"/>
              </a:rPr>
              <a:t>25</a:t>
            </a:r>
            <a:endParaRPr sz="145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8478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QUESTIONS/ISSUES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389" y="2793056"/>
            <a:ext cx="634746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206375">
              <a:lnSpc>
                <a:spcPct val="100000"/>
              </a:lnSpc>
              <a:spcBef>
                <a:spcPts val="100"/>
              </a:spcBef>
              <a:buClr>
                <a:srgbClr val="B61D42"/>
              </a:buClr>
              <a:buSzPct val="97752"/>
              <a:buFont typeface="Arial"/>
              <a:buChar char="•"/>
              <a:tabLst>
                <a:tab pos="210185" algn="l"/>
              </a:tabLst>
            </a:pPr>
            <a:r>
              <a:rPr sz="4450" u="sng" spc="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C</a:t>
            </a:r>
            <a:r>
              <a:rPr sz="44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o</a:t>
            </a:r>
            <a:r>
              <a:rPr sz="4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n</a:t>
            </a:r>
            <a:r>
              <a:rPr sz="4450" u="sng" spc="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c</a:t>
            </a:r>
            <a:r>
              <a:rPr sz="4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u</a:t>
            </a:r>
            <a:r>
              <a:rPr sz="4450" u="sng" spc="1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r</a:t>
            </a:r>
            <a:r>
              <a:rPr sz="4450" u="sng" spc="-55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T</a:t>
            </a:r>
            <a:r>
              <a:rPr sz="4450" u="sng" spc="-3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r</a:t>
            </a:r>
            <a:r>
              <a:rPr sz="4450" u="sng" spc="-17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a</a:t>
            </a:r>
            <a:r>
              <a:rPr sz="4450" u="sng" spc="-9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v</a:t>
            </a:r>
            <a:r>
              <a:rPr sz="4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el@</a:t>
            </a:r>
            <a:r>
              <a:rPr sz="4450" u="sng" spc="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U</a:t>
            </a:r>
            <a:r>
              <a:rPr sz="4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H</a:t>
            </a:r>
            <a:r>
              <a:rPr sz="4450" u="sng" spc="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C</a:t>
            </a:r>
            <a:r>
              <a:rPr sz="4450" u="sng" spc="-10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L</a:t>
            </a:r>
            <a:r>
              <a:rPr sz="4450" u="sng" spc="-45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.</a:t>
            </a:r>
            <a:r>
              <a:rPr sz="4450" u="sng" dirty="0">
                <a:solidFill>
                  <a:srgbClr val="F92A5B"/>
                </a:solidFill>
                <a:uFill>
                  <a:solidFill>
                    <a:srgbClr val="F92A5B"/>
                  </a:solidFill>
                </a:uFill>
                <a:latin typeface="Gill Sans MT"/>
                <a:cs typeface="Gill Sans MT"/>
                <a:hlinkClick r:id="rId2"/>
              </a:rPr>
              <a:t>edu</a:t>
            </a:r>
            <a:endParaRPr sz="44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653" y="5667272"/>
            <a:ext cx="23685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B61D42"/>
                </a:solidFill>
                <a:latin typeface="Arial"/>
                <a:cs typeface="Arial"/>
              </a:rPr>
              <a:t>26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80"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75" dirty="0"/>
              <a:t> </a:t>
            </a:r>
            <a:r>
              <a:rPr spc="-10" dirty="0"/>
              <a:t>CONCUR?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987" y="2715605"/>
            <a:ext cx="8374380" cy="320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0" marR="145415" indent="-187325">
              <a:lnSpc>
                <a:spcPct val="121300"/>
              </a:lnSpc>
              <a:spcBef>
                <a:spcPts val="95"/>
              </a:spcBef>
              <a:buClr>
                <a:srgbClr val="B61D42"/>
              </a:buClr>
              <a:buFont typeface="Arial"/>
              <a:buChar char="•"/>
              <a:tabLst>
                <a:tab pos="795655" algn="l"/>
              </a:tabLst>
            </a:pPr>
            <a:r>
              <a:rPr sz="1550" dirty="0">
                <a:latin typeface="Gill Sans MT"/>
                <a:cs typeface="Gill Sans MT"/>
              </a:rPr>
              <a:t>Concur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is</a:t>
            </a:r>
            <a:r>
              <a:rPr sz="1550" spc="10" dirty="0">
                <a:latin typeface="Gill Sans MT"/>
                <a:cs typeface="Gill Sans MT"/>
              </a:rPr>
              <a:t> </a:t>
            </a:r>
            <a:r>
              <a:rPr sz="1550" spc="-25" dirty="0">
                <a:latin typeface="Gill Sans MT"/>
                <a:cs typeface="Gill Sans MT"/>
              </a:rPr>
              <a:t>UHCL’s</a:t>
            </a:r>
            <a:r>
              <a:rPr sz="1550" spc="1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new</a:t>
            </a:r>
            <a:r>
              <a:rPr sz="1550" spc="-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travel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software that</a:t>
            </a:r>
            <a:r>
              <a:rPr sz="1550" spc="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automates</a:t>
            </a:r>
            <a:r>
              <a:rPr sz="1550" spc="1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travel</a:t>
            </a:r>
            <a:r>
              <a:rPr sz="1550" spc="3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planning,</a:t>
            </a:r>
            <a:r>
              <a:rPr sz="1550" spc="-18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ticketing,</a:t>
            </a:r>
            <a:r>
              <a:rPr sz="1550" spc="-17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and </a:t>
            </a:r>
            <a:r>
              <a:rPr sz="1550" spc="-10" dirty="0">
                <a:latin typeface="Gill Sans MT"/>
                <a:cs typeface="Gill Sans MT"/>
              </a:rPr>
              <a:t>expense 	</a:t>
            </a:r>
            <a:r>
              <a:rPr sz="1550" dirty="0">
                <a:latin typeface="Gill Sans MT"/>
                <a:cs typeface="Gill Sans MT"/>
              </a:rPr>
              <a:t>reporting.</a:t>
            </a:r>
            <a:r>
              <a:rPr sz="1550" spc="7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The</a:t>
            </a:r>
            <a:r>
              <a:rPr sz="1550" spc="3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new</a:t>
            </a:r>
            <a:r>
              <a:rPr sz="1550" spc="2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2</a:t>
            </a:r>
            <a:r>
              <a:rPr lang="en-US" sz="1550" spc="20" dirty="0">
                <a:latin typeface="Gill Sans MT"/>
                <a:cs typeface="Gill Sans MT"/>
              </a:rPr>
              <a:t>-</a:t>
            </a:r>
            <a:r>
              <a:rPr sz="1550" dirty="0">
                <a:latin typeface="Gill Sans MT"/>
                <a:cs typeface="Gill Sans MT"/>
              </a:rPr>
              <a:t>year</a:t>
            </a:r>
            <a:r>
              <a:rPr sz="1550" spc="5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contract</a:t>
            </a:r>
            <a:r>
              <a:rPr sz="1550" spc="1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commences</a:t>
            </a:r>
            <a:r>
              <a:rPr sz="1550" spc="30" dirty="0">
                <a:latin typeface="Gill Sans MT"/>
                <a:cs typeface="Gill Sans MT"/>
              </a:rPr>
              <a:t> </a:t>
            </a:r>
            <a:r>
              <a:rPr lang="en-US" sz="1550" dirty="0">
                <a:latin typeface="Gill Sans MT"/>
                <a:cs typeface="Gill Sans MT"/>
              </a:rPr>
              <a:t>8/1/24 and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lang="en-US" sz="1550" spc="20" dirty="0">
                <a:latin typeface="Gill Sans MT"/>
                <a:cs typeface="Gill Sans MT"/>
              </a:rPr>
              <a:t>has a</a:t>
            </a:r>
            <a:r>
              <a:rPr sz="1550" spc="60" dirty="0">
                <a:latin typeface="Gill Sans MT"/>
                <a:cs typeface="Gill Sans MT"/>
              </a:rPr>
              <a:t> </a:t>
            </a:r>
            <a:r>
              <a:rPr lang="en-US" sz="1550" spc="60" dirty="0">
                <a:latin typeface="Gill Sans MT"/>
                <a:cs typeface="Gill Sans MT"/>
              </a:rPr>
              <a:t>one-</a:t>
            </a:r>
            <a:r>
              <a:rPr sz="1550" dirty="0">
                <a:latin typeface="Gill Sans MT"/>
                <a:cs typeface="Gill Sans MT"/>
              </a:rPr>
              <a:t>year</a:t>
            </a:r>
            <a:r>
              <a:rPr sz="1550" spc="30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extension 	</a:t>
            </a:r>
            <a:r>
              <a:rPr sz="1550" dirty="0">
                <a:latin typeface="Gill Sans MT"/>
                <a:cs typeface="Gill Sans MT"/>
              </a:rPr>
              <a:t>options.</a:t>
            </a:r>
            <a:r>
              <a:rPr sz="1550" spc="-165" dirty="0">
                <a:latin typeface="Gill Sans MT"/>
                <a:cs typeface="Gill Sans MT"/>
              </a:rPr>
              <a:t> </a:t>
            </a:r>
            <a:r>
              <a:rPr lang="en-US" sz="1550" spc="-16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It</a:t>
            </a:r>
            <a:r>
              <a:rPr sz="1550" spc="5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is</a:t>
            </a:r>
            <a:r>
              <a:rPr sz="1550" spc="4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the</a:t>
            </a:r>
            <a:r>
              <a:rPr sz="1550" spc="5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existing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Concur</a:t>
            </a:r>
            <a:r>
              <a:rPr sz="1550" spc="5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North</a:t>
            </a:r>
            <a:r>
              <a:rPr sz="1550" spc="-13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America</a:t>
            </a:r>
            <a:r>
              <a:rPr sz="1550" spc="35" dirty="0">
                <a:latin typeface="Gill Sans MT"/>
                <a:cs typeface="Gill Sans MT"/>
              </a:rPr>
              <a:t> </a:t>
            </a:r>
            <a:r>
              <a:rPr sz="1550" spc="-10" dirty="0">
                <a:latin typeface="Gill Sans MT"/>
                <a:cs typeface="Gill Sans MT"/>
              </a:rPr>
              <a:t>platform.</a:t>
            </a:r>
            <a:endParaRPr sz="1550" dirty="0">
              <a:latin typeface="Gill Sans MT"/>
              <a:cs typeface="Gill Sans MT"/>
            </a:endParaRPr>
          </a:p>
          <a:p>
            <a:pPr marL="794385" indent="-187325">
              <a:lnSpc>
                <a:spcPct val="100000"/>
              </a:lnSpc>
              <a:spcBef>
                <a:spcPts val="1225"/>
              </a:spcBef>
              <a:buClr>
                <a:srgbClr val="B61D42"/>
              </a:buClr>
              <a:buFont typeface="Arial"/>
              <a:buChar char="•"/>
              <a:tabLst>
                <a:tab pos="794385" algn="l"/>
              </a:tabLst>
            </a:pPr>
            <a:r>
              <a:rPr sz="1550" dirty="0">
                <a:latin typeface="Gill Sans MT"/>
                <a:cs typeface="Gill Sans MT"/>
              </a:rPr>
              <a:t>The</a:t>
            </a:r>
            <a:r>
              <a:rPr sz="1550" spc="1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software</a:t>
            </a:r>
            <a:r>
              <a:rPr sz="1550" spc="4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is</a:t>
            </a:r>
            <a:r>
              <a:rPr sz="1550" spc="3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accessible</a:t>
            </a:r>
            <a:r>
              <a:rPr sz="1550" spc="4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24/7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online,</a:t>
            </a:r>
            <a:r>
              <a:rPr sz="1550" spc="-170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or</a:t>
            </a:r>
            <a:r>
              <a:rPr sz="1550" spc="4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by</a:t>
            </a:r>
            <a:r>
              <a:rPr sz="1550" spc="25" dirty="0">
                <a:latin typeface="Gill Sans MT"/>
                <a:cs typeface="Gill Sans MT"/>
              </a:rPr>
              <a:t> </a:t>
            </a:r>
            <a:r>
              <a:rPr sz="1550" dirty="0">
                <a:latin typeface="Gill Sans MT"/>
                <a:cs typeface="Gill Sans MT"/>
              </a:rPr>
              <a:t>mobile</a:t>
            </a:r>
            <a:r>
              <a:rPr sz="1550" spc="20" dirty="0">
                <a:latin typeface="Gill Sans MT"/>
                <a:cs typeface="Gill Sans MT"/>
              </a:rPr>
              <a:t> </a:t>
            </a:r>
            <a:r>
              <a:rPr sz="1550" spc="-20" dirty="0">
                <a:latin typeface="Gill Sans MT"/>
                <a:cs typeface="Gill Sans MT"/>
              </a:rPr>
              <a:t>app.</a:t>
            </a:r>
            <a:endParaRPr sz="155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25"/>
              </a:spcBef>
              <a:buClr>
                <a:srgbClr val="B61D42"/>
              </a:buClr>
              <a:buFont typeface="Arial"/>
              <a:buChar char="•"/>
            </a:pPr>
            <a:endParaRPr sz="1550" dirty="0">
              <a:latin typeface="Gill Sans MT"/>
              <a:cs typeface="Gill Sans MT"/>
            </a:endParaRPr>
          </a:p>
          <a:p>
            <a:pPr marL="1170305" marR="5080" lvl="1" indent="-186055">
              <a:lnSpc>
                <a:spcPct val="130200"/>
              </a:lnSpc>
              <a:buClr>
                <a:srgbClr val="B61D42"/>
              </a:buClr>
              <a:buFont typeface="Arial"/>
              <a:buChar char="•"/>
              <a:tabLst>
                <a:tab pos="1172210" algn="l"/>
              </a:tabLst>
            </a:pPr>
            <a:r>
              <a:rPr sz="1400" b="1" dirty="0">
                <a:latin typeface="Gill Sans MT"/>
                <a:cs typeface="Gill Sans MT"/>
              </a:rPr>
              <a:t>1.</a:t>
            </a:r>
            <a:r>
              <a:rPr sz="1400" b="1" spc="-155" dirty="0">
                <a:latin typeface="Gill Sans MT"/>
                <a:cs typeface="Gill Sans MT"/>
              </a:rPr>
              <a:t> </a:t>
            </a:r>
            <a:r>
              <a:rPr sz="1400" b="1" dirty="0">
                <a:latin typeface="Gill Sans MT"/>
                <a:cs typeface="Gill Sans MT"/>
              </a:rPr>
              <a:t>REQUEST</a:t>
            </a:r>
            <a:r>
              <a:rPr sz="1400" b="1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–</a:t>
            </a:r>
            <a:r>
              <a:rPr sz="1400" spc="-18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This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replaces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old</a:t>
            </a:r>
            <a:r>
              <a:rPr sz="1400" spc="-150" dirty="0">
                <a:latin typeface="Gill Sans MT"/>
                <a:cs typeface="Gill Sans MT"/>
              </a:rPr>
              <a:t> </a:t>
            </a:r>
            <a:r>
              <a:rPr sz="1400" spc="-30" dirty="0">
                <a:latin typeface="Gill Sans MT"/>
                <a:cs typeface="Gill Sans MT"/>
              </a:rPr>
              <a:t>“TA”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form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and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allows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you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obtain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approval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the 	</a:t>
            </a:r>
            <a:r>
              <a:rPr sz="1400" spc="-20" dirty="0">
                <a:latin typeface="Gill Sans MT"/>
                <a:cs typeface="Gill Sans MT"/>
              </a:rPr>
              <a:t>ESTIMATED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expenses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trip.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-70" dirty="0">
                <a:latin typeface="Gill Sans MT"/>
                <a:cs typeface="Gill Sans MT"/>
              </a:rPr>
              <a:t>You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will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enter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trip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details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including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business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purpose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UHCL 	</a:t>
            </a:r>
            <a:r>
              <a:rPr sz="1400" dirty="0">
                <a:latin typeface="Gill Sans MT"/>
                <a:cs typeface="Gill Sans MT"/>
              </a:rPr>
              <a:t>benefit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addition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destination,</a:t>
            </a:r>
            <a:r>
              <a:rPr sz="1400" spc="-19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dates,</a:t>
            </a:r>
            <a:r>
              <a:rPr sz="1400" spc="-1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more.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-45" dirty="0">
                <a:latin typeface="Gill Sans MT"/>
                <a:cs typeface="Gill Sans MT"/>
              </a:rPr>
              <a:t>Your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request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will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flow to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your </a:t>
            </a:r>
            <a:r>
              <a:rPr sz="1400" spc="-10" dirty="0">
                <a:latin typeface="Gill Sans MT"/>
                <a:cs typeface="Gill Sans MT"/>
              </a:rPr>
              <a:t>approver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10" dirty="0">
                <a:latin typeface="Gill Sans MT"/>
                <a:cs typeface="Gill Sans MT"/>
              </a:rPr>
              <a:t> their 	</a:t>
            </a:r>
            <a:r>
              <a:rPr sz="1400" dirty="0">
                <a:latin typeface="Gill Sans MT"/>
                <a:cs typeface="Gill Sans MT"/>
              </a:rPr>
              <a:t>consent.</a:t>
            </a:r>
            <a:r>
              <a:rPr sz="1400" spc="19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(Note:</a:t>
            </a:r>
            <a:r>
              <a:rPr sz="1400" spc="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Approver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may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your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supervisor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as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defined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within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Peoplesoft.)</a:t>
            </a: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50" b="1" spc="-50" dirty="0">
                <a:solidFill>
                  <a:srgbClr val="B61D42"/>
                </a:solidFill>
                <a:latin typeface="Arial"/>
                <a:cs typeface="Arial"/>
              </a:rPr>
              <a:t>3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275" y="3071686"/>
            <a:ext cx="7399655" cy="2162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marR="158115" indent="-186055">
              <a:lnSpc>
                <a:spcPct val="122900"/>
              </a:lnSpc>
              <a:spcBef>
                <a:spcPts val="90"/>
              </a:spcBef>
              <a:buClr>
                <a:srgbClr val="B71E42"/>
              </a:buClr>
              <a:buFont typeface="Arial"/>
              <a:buChar char="•"/>
              <a:tabLst>
                <a:tab pos="200025" algn="l"/>
              </a:tabLst>
            </a:pP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2.</a:t>
            </a:r>
            <a:r>
              <a:rPr sz="1450" b="1" u="sng" spc="-1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EXPENSE</a:t>
            </a:r>
            <a:r>
              <a:rPr sz="1450" b="1" u="none" spc="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–</a:t>
            </a:r>
            <a:r>
              <a:rPr sz="1450" u="none" spc="-1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This</a:t>
            </a:r>
            <a:r>
              <a:rPr sz="1450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is</a:t>
            </a:r>
            <a:r>
              <a:rPr sz="1450" u="none" spc="6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the</a:t>
            </a:r>
            <a:r>
              <a:rPr sz="1450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heart</a:t>
            </a:r>
            <a:r>
              <a:rPr sz="1450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of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the</a:t>
            </a:r>
            <a:r>
              <a:rPr sz="1450" u="none" spc="4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application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where</a:t>
            </a:r>
            <a:r>
              <a:rPr sz="1450" u="none" spc="6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you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enter</a:t>
            </a:r>
            <a:r>
              <a:rPr sz="1450" u="none" spc="-10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ACTUAL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expenses</a:t>
            </a:r>
            <a:r>
              <a:rPr sz="1450" u="none" spc="500" dirty="0">
                <a:latin typeface="Gill Sans MT"/>
                <a:cs typeface="Gill Sans MT"/>
              </a:rPr>
              <a:t>  	</a:t>
            </a:r>
            <a:r>
              <a:rPr sz="1450" u="none" dirty="0">
                <a:latin typeface="Gill Sans MT"/>
                <a:cs typeface="Gill Sans MT"/>
              </a:rPr>
              <a:t>and upload</a:t>
            </a:r>
            <a:r>
              <a:rPr sz="1450" u="none" spc="15" dirty="0">
                <a:latin typeface="Gill Sans MT"/>
                <a:cs typeface="Gill Sans MT"/>
              </a:rPr>
              <a:t> </a:t>
            </a:r>
            <a:r>
              <a:rPr lang="en-US" sz="1450" b="1" spc="15" dirty="0">
                <a:latin typeface="Gill Sans MT"/>
                <a:cs typeface="Gill Sans MT"/>
              </a:rPr>
              <a:t>detailed-itemized</a:t>
            </a:r>
            <a:r>
              <a:rPr sz="1450" u="none" spc="1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receipts.You</a:t>
            </a:r>
            <a:r>
              <a:rPr sz="1450" u="none" spc="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can</a:t>
            </a:r>
            <a:r>
              <a:rPr sz="1450" u="none" spc="1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use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your</a:t>
            </a:r>
            <a:r>
              <a:rPr sz="1450" u="none" spc="2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cell</a:t>
            </a:r>
            <a:r>
              <a:rPr sz="1450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phone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to</a:t>
            </a:r>
            <a:r>
              <a:rPr sz="1450" u="none" spc="1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snap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picture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of</a:t>
            </a:r>
            <a:r>
              <a:rPr sz="1450" u="none" spc="3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your</a:t>
            </a:r>
            <a:r>
              <a:rPr sz="1450" u="none" spc="5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receipt </a:t>
            </a:r>
            <a:r>
              <a:rPr sz="1450" u="none" dirty="0">
                <a:latin typeface="Gill Sans MT"/>
                <a:cs typeface="Gill Sans MT"/>
              </a:rPr>
              <a:t>and</a:t>
            </a:r>
            <a:r>
              <a:rPr sz="1450" u="none" spc="1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enter</a:t>
            </a:r>
            <a:r>
              <a:rPr sz="1450" u="none" spc="5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it</a:t>
            </a:r>
            <a:r>
              <a:rPr sz="1450" u="none" spc="6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as</a:t>
            </a:r>
            <a:r>
              <a:rPr sz="1450" u="none" spc="3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an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expense</a:t>
            </a:r>
            <a:r>
              <a:rPr sz="1450" u="none" spc="5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while</a:t>
            </a:r>
            <a:r>
              <a:rPr sz="1450" u="none" spc="5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traveling,</a:t>
            </a:r>
            <a:r>
              <a:rPr sz="1450" u="none" spc="-11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making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expense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reporting</a:t>
            </a:r>
            <a:r>
              <a:rPr sz="1450" u="none" spc="5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easy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using</a:t>
            </a:r>
            <a:r>
              <a:rPr sz="1450" u="none" spc="2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the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Concur </a:t>
            </a:r>
            <a:r>
              <a:rPr sz="1450" u="none" dirty="0">
                <a:latin typeface="Gill Sans MT"/>
                <a:cs typeface="Gill Sans MT"/>
              </a:rPr>
              <a:t>Mobile</a:t>
            </a:r>
            <a:r>
              <a:rPr sz="1450" u="none" spc="-12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App.</a:t>
            </a:r>
            <a:r>
              <a:rPr sz="1450" u="none" spc="1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The</a:t>
            </a:r>
            <a:r>
              <a:rPr sz="1450" u="none" spc="6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software</a:t>
            </a:r>
            <a:r>
              <a:rPr sz="1450" u="none" spc="2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contains</a:t>
            </a:r>
            <a:r>
              <a:rPr sz="1450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GSA</a:t>
            </a:r>
            <a:r>
              <a:rPr sz="1450" u="none" spc="4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daily</a:t>
            </a:r>
            <a:r>
              <a:rPr sz="1450" u="none" spc="6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rate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tables</a:t>
            </a:r>
            <a:r>
              <a:rPr sz="1450" u="none" spc="5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for</a:t>
            </a:r>
            <a:r>
              <a:rPr sz="1450" u="none" spc="2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lodging</a:t>
            </a:r>
            <a:r>
              <a:rPr sz="1450" u="none" spc="6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and</a:t>
            </a:r>
            <a:r>
              <a:rPr sz="1450" u="none" spc="4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meals</a:t>
            </a:r>
            <a:r>
              <a:rPr sz="1450" u="none" spc="45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which </a:t>
            </a:r>
            <a:r>
              <a:rPr sz="1450" u="none" dirty="0">
                <a:latin typeface="Gill Sans MT"/>
                <a:cs typeface="Gill Sans MT"/>
              </a:rPr>
              <a:t>improves</a:t>
            </a:r>
            <a:r>
              <a:rPr sz="1450" u="none" spc="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travel</a:t>
            </a:r>
            <a:r>
              <a:rPr sz="1450" u="none" spc="15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expense</a:t>
            </a:r>
            <a:r>
              <a:rPr sz="1450" u="none" spc="2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processing</a:t>
            </a:r>
            <a:r>
              <a:rPr sz="1450" u="none" spc="5" dirty="0">
                <a:latin typeface="Gill Sans MT"/>
                <a:cs typeface="Gill Sans MT"/>
              </a:rPr>
              <a:t> </a:t>
            </a:r>
            <a:r>
              <a:rPr sz="1450" u="none" spc="-10" dirty="0">
                <a:latin typeface="Gill Sans MT"/>
                <a:cs typeface="Gill Sans MT"/>
              </a:rPr>
              <a:t>efficiency.</a:t>
            </a:r>
            <a:endParaRPr sz="1450" dirty="0">
              <a:latin typeface="Gill Sans MT"/>
              <a:cs typeface="Gill Sans MT"/>
            </a:endParaRPr>
          </a:p>
          <a:p>
            <a:pPr marL="577850" marR="5080" lvl="1" indent="-189230">
              <a:lnSpc>
                <a:spcPct val="121600"/>
              </a:lnSpc>
              <a:spcBef>
                <a:spcPts val="450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NOTE</a:t>
            </a:r>
            <a:r>
              <a:rPr sz="1300" b="1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-</a:t>
            </a:r>
            <a:r>
              <a:rPr sz="1300" u="none" spc="-17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The</a:t>
            </a:r>
            <a:r>
              <a:rPr sz="1300" u="none" spc="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previous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rules</a:t>
            </a:r>
            <a:r>
              <a:rPr sz="1300" u="none" spc="-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about</a:t>
            </a:r>
            <a:r>
              <a:rPr sz="1300" u="none" spc="3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permissible</a:t>
            </a:r>
            <a:r>
              <a:rPr sz="1300" u="none" spc="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travel</a:t>
            </a:r>
            <a:r>
              <a:rPr sz="1300" u="none" spc="-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expenses still</a:t>
            </a:r>
            <a:r>
              <a:rPr sz="1300" u="none" spc="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apply</a:t>
            </a:r>
            <a:r>
              <a:rPr sz="1300" u="none" spc="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in</a:t>
            </a:r>
            <a:r>
              <a:rPr sz="1300" u="none" spc="2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Concur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–</a:t>
            </a:r>
            <a:r>
              <a:rPr sz="1300" u="none" spc="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these</a:t>
            </a:r>
            <a:r>
              <a:rPr sz="1300" u="none" spc="-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have</a:t>
            </a:r>
            <a:r>
              <a:rPr sz="1300" u="none" spc="20" dirty="0">
                <a:latin typeface="Gill Sans MT"/>
                <a:cs typeface="Gill Sans MT"/>
              </a:rPr>
              <a:t> </a:t>
            </a:r>
            <a:r>
              <a:rPr sz="1300" u="none" spc="-25" dirty="0">
                <a:latin typeface="Gill Sans MT"/>
                <a:cs typeface="Gill Sans MT"/>
              </a:rPr>
              <a:t>not </a:t>
            </a:r>
            <a:r>
              <a:rPr sz="1300" u="none" dirty="0">
                <a:latin typeface="Gill Sans MT"/>
                <a:cs typeface="Gill Sans MT"/>
              </a:rPr>
              <a:t>changed.</a:t>
            </a:r>
            <a:r>
              <a:rPr sz="1300" u="none" spc="-12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For</a:t>
            </a:r>
            <a:r>
              <a:rPr sz="1300" u="none" spc="2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example,</a:t>
            </a:r>
            <a:r>
              <a:rPr sz="1300" u="none" spc="-13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if</a:t>
            </a:r>
            <a:r>
              <a:rPr sz="1300" u="none" spc="3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the</a:t>
            </a:r>
            <a:r>
              <a:rPr sz="1300" u="none" spc="2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number</a:t>
            </a:r>
            <a:r>
              <a:rPr sz="1300" u="none" spc="2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of</a:t>
            </a:r>
            <a:r>
              <a:rPr sz="1300" u="none" spc="3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your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personal</a:t>
            </a:r>
            <a:r>
              <a:rPr sz="1300" u="none" spc="2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days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exceed</a:t>
            </a:r>
            <a:r>
              <a:rPr sz="1300" u="none" spc="-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50%</a:t>
            </a:r>
            <a:r>
              <a:rPr sz="1300" u="none" spc="4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of</a:t>
            </a:r>
            <a:r>
              <a:rPr sz="1300" u="none" spc="2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the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total</a:t>
            </a:r>
            <a:r>
              <a:rPr sz="1300" u="none" spc="3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trip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days</a:t>
            </a:r>
            <a:r>
              <a:rPr sz="1300" u="none" spc="15" dirty="0">
                <a:latin typeface="Gill Sans MT"/>
                <a:cs typeface="Gill Sans MT"/>
              </a:rPr>
              <a:t> </a:t>
            </a:r>
            <a:r>
              <a:rPr sz="1300" u="none" spc="-20" dirty="0">
                <a:latin typeface="Gill Sans MT"/>
                <a:cs typeface="Gill Sans MT"/>
              </a:rPr>
              <a:t>then </a:t>
            </a:r>
            <a:r>
              <a:rPr sz="1300" u="none" dirty="0">
                <a:latin typeface="Gill Sans MT"/>
                <a:cs typeface="Gill Sans MT"/>
              </a:rPr>
              <a:t>your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travel cost will</a:t>
            </a:r>
            <a:r>
              <a:rPr sz="1300" u="none" spc="2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not be</a:t>
            </a:r>
            <a:r>
              <a:rPr sz="1300" u="none" spc="10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reimbursed</a:t>
            </a:r>
            <a:r>
              <a:rPr sz="1300" u="none" spc="-5" dirty="0">
                <a:latin typeface="Gill Sans MT"/>
                <a:cs typeface="Gill Sans MT"/>
              </a:rPr>
              <a:t> </a:t>
            </a:r>
            <a:r>
              <a:rPr sz="1300" u="none" dirty="0">
                <a:latin typeface="Gill Sans MT"/>
                <a:cs typeface="Gill Sans MT"/>
              </a:rPr>
              <a:t>in</a:t>
            </a:r>
            <a:r>
              <a:rPr sz="1300" u="none" spc="25" dirty="0">
                <a:latin typeface="Gill Sans MT"/>
                <a:cs typeface="Gill Sans MT"/>
              </a:rPr>
              <a:t> </a:t>
            </a:r>
            <a:r>
              <a:rPr sz="1300" u="none" spc="-20" dirty="0">
                <a:latin typeface="Gill Sans MT"/>
                <a:cs typeface="Gill Sans MT"/>
              </a:rPr>
              <a:t>full.</a:t>
            </a:r>
            <a:endParaRPr sz="13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80"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75" dirty="0"/>
              <a:t> </a:t>
            </a:r>
            <a:r>
              <a:rPr spc="-10" dirty="0"/>
              <a:t>CONCUR?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987" y="5667314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50" dirty="0">
                <a:solidFill>
                  <a:srgbClr val="B71E42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55" dirty="0"/>
              <a:t>SOFTWARE</a:t>
            </a:r>
            <a:r>
              <a:rPr spc="-220" dirty="0"/>
              <a:t> </a:t>
            </a:r>
            <a:r>
              <a:rPr spc="-35" dirty="0"/>
              <a:t>AVAILABILITY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398" y="2658273"/>
            <a:ext cx="7089140" cy="19386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940"/>
              </a:spcBef>
              <a:buClr>
                <a:srgbClr val="B61D42"/>
              </a:buClr>
              <a:buFont typeface="Arial"/>
              <a:buChar char="•"/>
              <a:tabLst>
                <a:tab pos="200025" algn="l"/>
              </a:tabLst>
            </a:pPr>
            <a:r>
              <a:rPr sz="15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3.TRAVEL</a:t>
            </a:r>
            <a:r>
              <a:rPr sz="1550" b="1" u="sng" spc="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–</a:t>
            </a:r>
            <a:r>
              <a:rPr sz="1550" b="1" u="sng" spc="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Online</a:t>
            </a:r>
            <a:r>
              <a:rPr sz="1550" b="1" u="sng" spc="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reservations</a:t>
            </a:r>
            <a:r>
              <a:rPr sz="1550"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and</a:t>
            </a:r>
            <a:r>
              <a:rPr sz="1550" b="1" u="sng" spc="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550"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ticketing</a:t>
            </a:r>
            <a:endParaRPr sz="155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19"/>
              </a:spcBef>
              <a:buClr>
                <a:srgbClr val="B61D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Flight/Rail</a:t>
            </a:r>
            <a:endParaRPr sz="145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15"/>
              </a:spcBef>
              <a:buClr>
                <a:srgbClr val="B61D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Auto</a:t>
            </a:r>
            <a:r>
              <a:rPr sz="1450" spc="-14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Transportation</a:t>
            </a:r>
            <a:endParaRPr sz="1450">
              <a:latin typeface="Gill Sans MT"/>
              <a:cs typeface="Gill Sans MT"/>
            </a:endParaRPr>
          </a:p>
          <a:p>
            <a:pPr marL="576580" lvl="1" indent="-186055">
              <a:lnSpc>
                <a:spcPct val="100000"/>
              </a:lnSpc>
              <a:spcBef>
                <a:spcPts val="805"/>
              </a:spcBef>
              <a:buClr>
                <a:srgbClr val="B61D42"/>
              </a:buClr>
              <a:buFont typeface="Arial"/>
              <a:buChar char="•"/>
              <a:tabLst>
                <a:tab pos="576580" algn="l"/>
              </a:tabLst>
            </a:pPr>
            <a:r>
              <a:rPr sz="1450" spc="-10" dirty="0">
                <a:latin typeface="Gill Sans MT"/>
                <a:cs typeface="Gill Sans MT"/>
              </a:rPr>
              <a:t>Hotel/Lodging</a:t>
            </a:r>
            <a:endParaRPr sz="1450">
              <a:latin typeface="Gill Sans MT"/>
              <a:cs typeface="Gill Sans MT"/>
            </a:endParaRPr>
          </a:p>
          <a:p>
            <a:pPr marL="575945" marR="5080" lvl="1" indent="-186055">
              <a:lnSpc>
                <a:spcPct val="122800"/>
              </a:lnSpc>
              <a:spcBef>
                <a:spcPts val="420"/>
              </a:spcBef>
              <a:buClr>
                <a:srgbClr val="B61D42"/>
              </a:buClr>
              <a:buFont typeface="Arial"/>
              <a:buChar char="•"/>
              <a:tabLst>
                <a:tab pos="577850" algn="l"/>
              </a:tabLst>
            </a:pPr>
            <a:r>
              <a:rPr sz="1450" dirty="0">
                <a:latin typeface="Gill Sans MT"/>
                <a:cs typeface="Gill Sans MT"/>
              </a:rPr>
              <a:t>These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generate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additional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fees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when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booked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online,</a:t>
            </a:r>
            <a:r>
              <a:rPr sz="1450" spc="-8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$.75</a:t>
            </a:r>
            <a:r>
              <a:rPr sz="1450" spc="7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-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$7.75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per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transaction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spc="-20" dirty="0">
                <a:latin typeface="Gill Sans MT"/>
                <a:cs typeface="Gill Sans MT"/>
              </a:rPr>
              <a:t>plus 	</a:t>
            </a:r>
            <a:r>
              <a:rPr sz="1450" dirty="0">
                <a:latin typeface="Gill Sans MT"/>
                <a:cs typeface="Gill Sans MT"/>
              </a:rPr>
              <a:t>additional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Sabre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fees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from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airlines.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987" y="5667272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50" dirty="0">
                <a:solidFill>
                  <a:srgbClr val="B61D42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CONFERENCE</a:t>
            </a:r>
            <a:r>
              <a:rPr spc="-114" dirty="0"/>
              <a:t> </a:t>
            </a:r>
            <a:r>
              <a:rPr spc="-50" dirty="0"/>
              <a:t>REGISTRATION/PAYMENT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601" y="5665758"/>
            <a:ext cx="12001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B71E42"/>
                </a:solidFill>
                <a:latin typeface="Gill Sans MT"/>
                <a:cs typeface="Gill Sans MT"/>
              </a:rPr>
              <a:t>6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275" y="2666307"/>
            <a:ext cx="6562090" cy="172547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894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Conference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registration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payment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are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typically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required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advance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of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event.</a:t>
            </a:r>
            <a:endParaRPr sz="1450" dirty="0">
              <a:latin typeface="Gill Sans MT"/>
              <a:cs typeface="Gill Sans MT"/>
            </a:endParaRPr>
          </a:p>
          <a:p>
            <a:pPr marL="198755" indent="-186055">
              <a:lnSpc>
                <a:spcPct val="100000"/>
              </a:lnSpc>
              <a:spcBef>
                <a:spcPts val="800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spc="-10" dirty="0">
                <a:latin typeface="Gill Sans MT"/>
                <a:cs typeface="Gill Sans MT"/>
              </a:rPr>
              <a:t>We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recommend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that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attendees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pay</a:t>
            </a:r>
            <a:r>
              <a:rPr sz="1450" spc="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conference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using</a:t>
            </a:r>
            <a:r>
              <a:rPr sz="1450" spc="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their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P-</a:t>
            </a:r>
            <a:r>
              <a:rPr sz="1450" spc="-10" dirty="0">
                <a:latin typeface="Gill Sans MT"/>
                <a:cs typeface="Gill Sans MT"/>
              </a:rPr>
              <a:t>Card.</a:t>
            </a:r>
            <a:endParaRPr lang="en-US" sz="1450" spc="-1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Clr>
                <a:srgbClr val="B71E42"/>
              </a:buClr>
              <a:tabLst>
                <a:tab pos="198755" algn="l"/>
              </a:tabLst>
            </a:pPr>
            <a:endParaRPr sz="1450" dirty="0">
              <a:latin typeface="Gill Sans MT"/>
              <a:cs typeface="Gill Sans MT"/>
            </a:endParaRPr>
          </a:p>
          <a:p>
            <a:pPr marL="198755" indent="-186055">
              <a:lnSpc>
                <a:spcPts val="1610"/>
              </a:lnSpc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Other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options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include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payment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by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lang="en-US" sz="1450" spc="40" dirty="0">
                <a:latin typeface="Gill Sans MT"/>
                <a:cs typeface="Gill Sans MT"/>
              </a:rPr>
              <a:t>Departmental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voucher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employee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personal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credit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card.</a:t>
            </a:r>
            <a:endParaRPr sz="1450" dirty="0">
              <a:latin typeface="Gill Sans MT"/>
              <a:cs typeface="Gill Sans MT"/>
            </a:endParaRPr>
          </a:p>
          <a:p>
            <a:pPr marL="198755" indent="-186055">
              <a:lnSpc>
                <a:spcPct val="100000"/>
              </a:lnSpc>
              <a:spcBef>
                <a:spcPts val="800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Personal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credit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card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expense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is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reimbursable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with</a:t>
            </a:r>
            <a:r>
              <a:rPr sz="1450" spc="7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proof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of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event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cost,</a:t>
            </a:r>
            <a:r>
              <a:rPr sz="1450" spc="-1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receipt.</a:t>
            </a:r>
            <a:endParaRPr sz="145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275" y="2655872"/>
            <a:ext cx="7218680" cy="24225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975"/>
              </a:spcBef>
              <a:buClr>
                <a:srgbClr val="B71E42"/>
              </a:buClr>
              <a:buFont typeface="Arial"/>
              <a:buChar char="•"/>
              <a:tabLst>
                <a:tab pos="251460" algn="l"/>
              </a:tabLst>
            </a:pPr>
            <a:r>
              <a:rPr sz="1450" dirty="0">
                <a:latin typeface="Gill Sans MT"/>
                <a:cs typeface="Gill Sans MT"/>
              </a:rPr>
              <a:t>No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Need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to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Create</a:t>
            </a:r>
            <a:r>
              <a:rPr sz="1450" spc="-1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Separate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Hotel</a:t>
            </a:r>
            <a:r>
              <a:rPr sz="1450" spc="7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Reservation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Concur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when…</a:t>
            </a:r>
            <a:endParaRPr sz="1450">
              <a:latin typeface="Gill Sans MT"/>
              <a:cs typeface="Gill Sans MT"/>
            </a:endParaRPr>
          </a:p>
          <a:p>
            <a:pPr marL="577850" lvl="1" indent="-189230">
              <a:lnSpc>
                <a:spcPct val="100000"/>
              </a:lnSpc>
              <a:spcBef>
                <a:spcPts val="775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Gill Sans MT"/>
                <a:cs typeface="Gill Sans MT"/>
              </a:rPr>
              <a:t>Lodging</a:t>
            </a:r>
            <a:r>
              <a:rPr sz="1300" spc="4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is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included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in</a:t>
            </a:r>
            <a:r>
              <a:rPr sz="1300" spc="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total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conference</a:t>
            </a:r>
            <a:r>
              <a:rPr sz="1300" spc="-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cost,</a:t>
            </a:r>
            <a:r>
              <a:rPr sz="1300" spc="-114" dirty="0">
                <a:latin typeface="Gill Sans MT"/>
                <a:cs typeface="Gill Sans MT"/>
              </a:rPr>
              <a:t> </a:t>
            </a:r>
            <a:r>
              <a:rPr sz="1300" spc="-25" dirty="0">
                <a:latin typeface="Gill Sans MT"/>
                <a:cs typeface="Gill Sans MT"/>
              </a:rPr>
              <a:t>or</a:t>
            </a:r>
            <a:endParaRPr sz="1300">
              <a:latin typeface="Gill Sans MT"/>
              <a:cs typeface="Gill Sans MT"/>
            </a:endParaRPr>
          </a:p>
          <a:p>
            <a:pPr marL="577850" marR="5080" lvl="1" indent="-189230">
              <a:lnSpc>
                <a:spcPct val="122400"/>
              </a:lnSpc>
              <a:spcBef>
                <a:spcPts val="405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conference</a:t>
            </a:r>
            <a:r>
              <a:rPr sz="1300" spc="-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offers</a:t>
            </a:r>
            <a:r>
              <a:rPr sz="1300" spc="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</a:t>
            </a:r>
            <a:r>
              <a:rPr sz="1300" spc="4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block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of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rooms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at</a:t>
            </a:r>
            <a:r>
              <a:rPr sz="1300" spc="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discounted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rates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and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you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reserve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one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directly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through </a:t>
            </a: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conference</a:t>
            </a:r>
            <a:endParaRPr sz="1300">
              <a:latin typeface="Gill Sans MT"/>
              <a:cs typeface="Gill Sans MT"/>
            </a:endParaRPr>
          </a:p>
          <a:p>
            <a:pPr marL="198755" indent="-186055">
              <a:lnSpc>
                <a:spcPct val="100000"/>
              </a:lnSpc>
              <a:spcBef>
                <a:spcPts val="77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dirty="0">
                <a:latin typeface="Gill Sans MT"/>
                <a:cs typeface="Gill Sans MT"/>
              </a:rPr>
              <a:t>Yes,</a:t>
            </a:r>
            <a:r>
              <a:rPr sz="1450" spc="29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include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lodging</a:t>
            </a:r>
            <a:r>
              <a:rPr sz="1450" b="1" spc="1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cost</a:t>
            </a:r>
            <a:r>
              <a:rPr sz="1450" b="1" spc="-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estimate</a:t>
            </a:r>
            <a:r>
              <a:rPr sz="1450" b="1" spc="-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travel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request</a:t>
            </a:r>
            <a:r>
              <a:rPr sz="1450" spc="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(for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approval).</a:t>
            </a:r>
            <a:endParaRPr sz="1450">
              <a:latin typeface="Gill Sans MT"/>
              <a:cs typeface="Gill Sans MT"/>
            </a:endParaRPr>
          </a:p>
          <a:p>
            <a:pPr marL="577850" lvl="1" indent="-189230">
              <a:lnSpc>
                <a:spcPct val="100000"/>
              </a:lnSpc>
              <a:spcBef>
                <a:spcPts val="785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Gill Sans MT"/>
                <a:cs typeface="Gill Sans MT"/>
              </a:rPr>
              <a:t>Upload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detailed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daily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conference</a:t>
            </a:r>
            <a:r>
              <a:rPr sz="1300" spc="-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agenda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into</a:t>
            </a:r>
            <a:r>
              <a:rPr sz="1300" spc="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Concur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when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creating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the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travel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request.</a:t>
            </a:r>
            <a:endParaRPr sz="1300">
              <a:latin typeface="Gill Sans MT"/>
              <a:cs typeface="Gill Sans MT"/>
            </a:endParaRPr>
          </a:p>
          <a:p>
            <a:pPr marL="577850" lvl="1" indent="-189230">
              <a:lnSpc>
                <a:spcPct val="100000"/>
              </a:lnSpc>
              <a:spcBef>
                <a:spcPts val="755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Gill Sans MT"/>
                <a:cs typeface="Gill Sans MT"/>
              </a:rPr>
              <a:t>Show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an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estimated</a:t>
            </a:r>
            <a:r>
              <a:rPr sz="1300" spc="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cost</a:t>
            </a:r>
            <a:r>
              <a:rPr sz="1300" spc="2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in</a:t>
            </a:r>
            <a:r>
              <a:rPr sz="1300" spc="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your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travel</a:t>
            </a:r>
            <a:r>
              <a:rPr sz="1300" spc="-5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request,</a:t>
            </a:r>
            <a:endParaRPr sz="1300">
              <a:latin typeface="Gill Sans MT"/>
              <a:cs typeface="Gill Sans MT"/>
            </a:endParaRPr>
          </a:p>
          <a:p>
            <a:pPr marL="198755" indent="-186055">
              <a:lnSpc>
                <a:spcPct val="100000"/>
              </a:lnSpc>
              <a:spcBef>
                <a:spcPts val="77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spc="-45" dirty="0">
                <a:latin typeface="Gill Sans MT"/>
                <a:cs typeface="Gill Sans MT"/>
              </a:rPr>
              <a:t>Yes,</a:t>
            </a:r>
            <a:r>
              <a:rPr sz="1450" spc="-1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add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actual</a:t>
            </a:r>
            <a:r>
              <a:rPr sz="1450" b="1" spc="2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lodging</a:t>
            </a:r>
            <a:r>
              <a:rPr sz="1450" b="1" spc="45" dirty="0">
                <a:latin typeface="Gill Sans MT"/>
                <a:cs typeface="Gill Sans MT"/>
              </a:rPr>
              <a:t> </a:t>
            </a:r>
            <a:r>
              <a:rPr sz="1450" b="1" dirty="0">
                <a:latin typeface="Gill Sans MT"/>
                <a:cs typeface="Gill Sans MT"/>
              </a:rPr>
              <a:t>cost</a:t>
            </a:r>
            <a:r>
              <a:rPr sz="1450" b="1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to</a:t>
            </a:r>
            <a:r>
              <a:rPr sz="1450" spc="6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your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expense</a:t>
            </a:r>
            <a:r>
              <a:rPr sz="1450" spc="4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report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submission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(for</a:t>
            </a:r>
            <a:r>
              <a:rPr sz="1450" spc="5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approval).</a:t>
            </a:r>
            <a:endParaRPr sz="14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CONFERENCES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601" y="5665758"/>
            <a:ext cx="12001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B71E42"/>
                </a:solidFill>
                <a:latin typeface="Gill Sans MT"/>
                <a:cs typeface="Gill Sans MT"/>
              </a:rPr>
              <a:t>7</a:t>
            </a:r>
            <a:endParaRPr sz="14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dirty="0"/>
              <a:t>FIRST</a:t>
            </a:r>
            <a:r>
              <a:rPr spc="-110" dirty="0"/>
              <a:t> </a:t>
            </a:r>
            <a:r>
              <a:rPr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987" y="5667314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50" dirty="0">
                <a:solidFill>
                  <a:srgbClr val="B71E42"/>
                </a:solidFill>
                <a:latin typeface="Arial"/>
                <a:cs typeface="Arial"/>
              </a:rPr>
              <a:t>8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1395" y="2653305"/>
            <a:ext cx="6673215" cy="2602636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975"/>
              </a:spcBef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Gill Sans MT"/>
                <a:cs typeface="Gill Sans MT"/>
              </a:rPr>
              <a:t>Become</a:t>
            </a:r>
            <a:r>
              <a:rPr sz="1650" spc="-7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4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registered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user:</a:t>
            </a:r>
            <a:endParaRPr sz="1650" dirty="0">
              <a:latin typeface="Gill Sans MT"/>
              <a:cs typeface="Gill Sans MT"/>
            </a:endParaRPr>
          </a:p>
          <a:p>
            <a:pPr marL="576580" lvl="1" indent="-186055">
              <a:lnSpc>
                <a:spcPts val="1510"/>
              </a:lnSpc>
              <a:spcBef>
                <a:spcPts val="825"/>
              </a:spcBef>
              <a:buClr>
                <a:srgbClr val="B71E42"/>
              </a:buClr>
              <a:buFont typeface="Arial"/>
              <a:buChar char="•"/>
              <a:tabLst>
                <a:tab pos="576580" algn="l"/>
              </a:tabLst>
            </a:pPr>
            <a:r>
              <a:rPr sz="1450" dirty="0">
                <a:latin typeface="Gill Sans MT"/>
                <a:cs typeface="Gill Sans MT"/>
              </a:rPr>
              <a:t>Specific</a:t>
            </a:r>
            <a:r>
              <a:rPr sz="1450" spc="3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instructions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for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registering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is</a:t>
            </a:r>
            <a:r>
              <a:rPr lang="en-US" sz="1450" spc="60" dirty="0">
                <a:latin typeface="Gill Sans MT"/>
                <a:cs typeface="Gill Sans MT"/>
              </a:rPr>
              <a:t> on the UHCL Travel Website</a:t>
            </a:r>
            <a:r>
              <a:rPr sz="1450" u="none" spc="-10" dirty="0">
                <a:latin typeface="Gill Sans MT"/>
                <a:cs typeface="Gill Sans MT"/>
              </a:rPr>
              <a:t>.</a:t>
            </a:r>
            <a:endParaRPr lang="en-US" sz="1450" u="none" spc="-10" dirty="0">
              <a:latin typeface="Gill Sans MT"/>
              <a:cs typeface="Gill Sans MT"/>
            </a:endParaRPr>
          </a:p>
          <a:p>
            <a:pPr marL="390525" lvl="1">
              <a:lnSpc>
                <a:spcPts val="1510"/>
              </a:lnSpc>
              <a:spcBef>
                <a:spcPts val="825"/>
              </a:spcBef>
              <a:buClr>
                <a:srgbClr val="B71E42"/>
              </a:buClr>
              <a:tabLst>
                <a:tab pos="576580" algn="l"/>
              </a:tabLst>
            </a:pPr>
            <a:endParaRPr sz="1450" dirty="0">
              <a:latin typeface="Gill Sans MT"/>
              <a:cs typeface="Gill Sans MT"/>
            </a:endParaRPr>
          </a:p>
          <a:p>
            <a:pPr marL="201930" indent="-189230">
              <a:lnSpc>
                <a:spcPts val="1970"/>
              </a:lnSpc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Gill Sans MT"/>
                <a:cs typeface="Gill Sans MT"/>
              </a:rPr>
              <a:t>Login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(next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spc="-20" dirty="0">
                <a:latin typeface="Gill Sans MT"/>
                <a:cs typeface="Gill Sans MT"/>
              </a:rPr>
              <a:t>day):</a:t>
            </a:r>
            <a:endParaRPr sz="1650" dirty="0">
              <a:latin typeface="Gill Sans MT"/>
              <a:cs typeface="Gill Sans MT"/>
            </a:endParaRPr>
          </a:p>
          <a:p>
            <a:pPr marL="955675" lvl="1" indent="-189230">
              <a:lnSpc>
                <a:spcPct val="100000"/>
              </a:lnSpc>
              <a:spcBef>
                <a:spcPts val="810"/>
              </a:spcBef>
              <a:buClr>
                <a:srgbClr val="B71E42"/>
              </a:buClr>
              <a:buFont typeface="Arial"/>
              <a:buChar char="•"/>
              <a:tabLst>
                <a:tab pos="955675" algn="l"/>
              </a:tabLst>
            </a:pPr>
            <a:r>
              <a:rPr sz="120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E-Services</a:t>
            </a:r>
            <a:r>
              <a:rPr sz="1200" u="sng" spc="75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|</a:t>
            </a:r>
            <a:r>
              <a:rPr sz="1200" u="sng" spc="65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University</a:t>
            </a:r>
            <a:r>
              <a:rPr sz="1200" u="sng" spc="6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of</a:t>
            </a:r>
            <a:r>
              <a:rPr sz="1200" u="sng" spc="7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Houston-Clear</a:t>
            </a:r>
            <a:r>
              <a:rPr sz="1200" u="sng" spc="4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Lake</a:t>
            </a:r>
            <a:r>
              <a:rPr sz="1200" u="sng" spc="6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 </a:t>
            </a:r>
            <a:r>
              <a:rPr sz="1200" u="sng" spc="-1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</a:rPr>
              <a:t>(uhcl.edu)</a:t>
            </a:r>
            <a:endParaRPr sz="1200" dirty="0">
              <a:latin typeface="Gill Sans MT"/>
              <a:cs typeface="Gill Sans MT"/>
            </a:endParaRPr>
          </a:p>
          <a:p>
            <a:pPr marL="1332230" lvl="2" indent="-187325">
              <a:lnSpc>
                <a:spcPct val="100000"/>
              </a:lnSpc>
              <a:spcBef>
                <a:spcPts val="725"/>
              </a:spcBef>
              <a:buClr>
                <a:srgbClr val="B71E42"/>
              </a:buClr>
              <a:buFont typeface="Arial"/>
              <a:buChar char="•"/>
              <a:tabLst>
                <a:tab pos="1332230" algn="l"/>
              </a:tabLst>
            </a:pPr>
            <a:r>
              <a:rPr sz="1150" spc="-10" dirty="0">
                <a:latin typeface="Gill Sans MT"/>
                <a:cs typeface="Gill Sans MT"/>
              </a:rPr>
              <a:t>PASS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/</a:t>
            </a:r>
            <a:r>
              <a:rPr sz="1150" spc="-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Main</a:t>
            </a:r>
            <a:r>
              <a:rPr sz="1150" spc="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Menu/</a:t>
            </a:r>
            <a:r>
              <a:rPr sz="1150" spc="-15" dirty="0">
                <a:latin typeface="Gill Sans MT"/>
                <a:cs typeface="Gill Sans MT"/>
              </a:rPr>
              <a:t> </a:t>
            </a:r>
            <a:r>
              <a:rPr sz="1150" spc="-10" dirty="0">
                <a:latin typeface="Gill Sans MT"/>
                <a:cs typeface="Gill Sans MT"/>
              </a:rPr>
              <a:t>Concur</a:t>
            </a:r>
            <a:r>
              <a:rPr sz="1150" spc="-145" dirty="0">
                <a:latin typeface="Gill Sans MT"/>
                <a:cs typeface="Gill Sans MT"/>
              </a:rPr>
              <a:t> </a:t>
            </a:r>
            <a:r>
              <a:rPr sz="1150" spc="-25" dirty="0">
                <a:latin typeface="Gill Sans MT"/>
                <a:cs typeface="Gill Sans MT"/>
              </a:rPr>
              <a:t>Travel</a:t>
            </a:r>
            <a:r>
              <a:rPr sz="1150" spc="15" dirty="0">
                <a:latin typeface="Gill Sans MT"/>
                <a:cs typeface="Gill Sans MT"/>
              </a:rPr>
              <a:t> </a:t>
            </a:r>
            <a:r>
              <a:rPr sz="1150" spc="-10" dirty="0">
                <a:latin typeface="Gill Sans MT"/>
                <a:cs typeface="Gill Sans MT"/>
              </a:rPr>
              <a:t>Management,</a:t>
            </a:r>
            <a:r>
              <a:rPr sz="1150" spc="-100" dirty="0">
                <a:latin typeface="Gill Sans MT"/>
                <a:cs typeface="Gill Sans MT"/>
              </a:rPr>
              <a:t> </a:t>
            </a:r>
            <a:r>
              <a:rPr sz="1150" spc="-25" dirty="0">
                <a:latin typeface="Gill Sans MT"/>
                <a:cs typeface="Gill Sans MT"/>
              </a:rPr>
              <a:t>or</a:t>
            </a:r>
            <a:endParaRPr sz="1150" dirty="0">
              <a:latin typeface="Gill Sans MT"/>
              <a:cs typeface="Gill Sans MT"/>
            </a:endParaRPr>
          </a:p>
          <a:p>
            <a:pPr marL="955675" lvl="1" indent="-189230">
              <a:lnSpc>
                <a:spcPct val="100000"/>
              </a:lnSpc>
              <a:spcBef>
                <a:spcPts val="710"/>
              </a:spcBef>
              <a:buClr>
                <a:srgbClr val="B71E42"/>
              </a:buClr>
              <a:buFont typeface="Arial"/>
              <a:buChar char="•"/>
              <a:tabLst>
                <a:tab pos="955675" algn="l"/>
              </a:tabLst>
            </a:pPr>
            <a:r>
              <a:rPr sz="1300" u="sng" spc="-1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  <a:hlinkClick r:id="rId2"/>
              </a:rPr>
              <a:t>www.concursolutions.com</a:t>
            </a:r>
            <a:r>
              <a:rPr sz="1300" u="sng" spc="500" dirty="0">
                <a:solidFill>
                  <a:srgbClr val="F92B5C"/>
                </a:solidFill>
                <a:uFill>
                  <a:solidFill>
                    <a:srgbClr val="F92B5C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endParaRPr sz="1300" dirty="0">
              <a:latin typeface="Gill Sans MT"/>
              <a:cs typeface="Gill Sans MT"/>
            </a:endParaRPr>
          </a:p>
          <a:p>
            <a:pPr marL="1332230" lvl="2" indent="-187325">
              <a:lnSpc>
                <a:spcPct val="100000"/>
              </a:lnSpc>
              <a:spcBef>
                <a:spcPts val="730"/>
              </a:spcBef>
              <a:buClr>
                <a:srgbClr val="B71E42"/>
              </a:buClr>
              <a:buFont typeface="Arial"/>
              <a:buChar char="•"/>
              <a:tabLst>
                <a:tab pos="1332230" algn="l"/>
              </a:tabLst>
            </a:pPr>
            <a:r>
              <a:rPr sz="1150" dirty="0">
                <a:latin typeface="Gill Sans MT"/>
                <a:cs typeface="Gill Sans MT"/>
              </a:rPr>
              <a:t>Enter UHCL</a:t>
            </a:r>
            <a:r>
              <a:rPr sz="1150" spc="-5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email</a:t>
            </a:r>
            <a:r>
              <a:rPr sz="1150" spc="10" dirty="0">
                <a:latin typeface="Gill Sans MT"/>
                <a:cs typeface="Gill Sans MT"/>
              </a:rPr>
              <a:t> </a:t>
            </a:r>
            <a:r>
              <a:rPr sz="1150" spc="-10" dirty="0">
                <a:latin typeface="Gill Sans MT"/>
                <a:cs typeface="Gill Sans MT"/>
              </a:rPr>
              <a:t>address</a:t>
            </a:r>
            <a:endParaRPr sz="1150" dirty="0">
              <a:latin typeface="Gill Sans MT"/>
              <a:cs typeface="Gill Sans MT"/>
            </a:endParaRPr>
          </a:p>
          <a:p>
            <a:pPr marL="1332230" lvl="2" indent="-187325">
              <a:lnSpc>
                <a:spcPct val="100000"/>
              </a:lnSpc>
              <a:spcBef>
                <a:spcPts val="695"/>
              </a:spcBef>
              <a:buClr>
                <a:srgbClr val="B71E42"/>
              </a:buClr>
              <a:buFont typeface="Arial"/>
              <a:buChar char="•"/>
              <a:tabLst>
                <a:tab pos="1332230" algn="l"/>
              </a:tabLst>
            </a:pPr>
            <a:r>
              <a:rPr sz="1150" dirty="0">
                <a:latin typeface="Gill Sans MT"/>
                <a:cs typeface="Gill Sans MT"/>
              </a:rPr>
              <a:t>SSO</a:t>
            </a:r>
            <a:r>
              <a:rPr sz="1150" spc="-20" dirty="0">
                <a:latin typeface="Gill Sans MT"/>
                <a:cs typeface="Gill Sans MT"/>
              </a:rPr>
              <a:t> </a:t>
            </a:r>
            <a:r>
              <a:rPr sz="1150" spc="-10" dirty="0">
                <a:latin typeface="Gill Sans MT"/>
                <a:cs typeface="Gill Sans MT"/>
              </a:rPr>
              <a:t>sign-</a:t>
            </a:r>
            <a:r>
              <a:rPr sz="1150" dirty="0">
                <a:latin typeface="Gill Sans MT"/>
                <a:cs typeface="Gill Sans MT"/>
              </a:rPr>
              <a:t>on</a:t>
            </a:r>
            <a:r>
              <a:rPr sz="1150" spc="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via</a:t>
            </a:r>
            <a:r>
              <a:rPr sz="1150" spc="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UH Clear</a:t>
            </a:r>
            <a:r>
              <a:rPr sz="1150" spc="-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Lake</a:t>
            </a:r>
            <a:r>
              <a:rPr sz="1150" spc="10" dirty="0">
                <a:latin typeface="Gill Sans MT"/>
                <a:cs typeface="Gill Sans MT"/>
              </a:rPr>
              <a:t> </a:t>
            </a:r>
            <a:r>
              <a:rPr sz="1150" dirty="0">
                <a:latin typeface="Gill Sans MT"/>
                <a:cs typeface="Gill Sans MT"/>
              </a:rPr>
              <a:t>– </a:t>
            </a:r>
            <a:r>
              <a:rPr sz="1150" spc="-25" dirty="0">
                <a:latin typeface="Gill Sans MT"/>
                <a:cs typeface="Gill Sans MT"/>
              </a:rPr>
              <a:t>IDP</a:t>
            </a:r>
            <a:endParaRPr sz="115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658745"/>
            <a:ext cx="3238499" cy="13197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spc="-45" dirty="0"/>
              <a:t>REQUEST...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1395" y="2764238"/>
            <a:ext cx="42900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Gill Sans MT"/>
                <a:cs typeface="Gill Sans MT"/>
              </a:rPr>
              <a:t>Click</a:t>
            </a:r>
            <a:r>
              <a:rPr sz="1650" spc="-2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+</a:t>
            </a:r>
            <a:r>
              <a:rPr sz="1650" spc="-35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Start</a:t>
            </a:r>
            <a:r>
              <a:rPr sz="1650" spc="-5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a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Request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for</a:t>
            </a:r>
            <a:r>
              <a:rPr sz="1650" spc="-40" dirty="0">
                <a:latin typeface="Gill Sans MT"/>
                <a:cs typeface="Gill Sans MT"/>
              </a:rPr>
              <a:t> </a:t>
            </a:r>
            <a:r>
              <a:rPr sz="1650" dirty="0">
                <a:latin typeface="Gill Sans MT"/>
                <a:cs typeface="Gill Sans MT"/>
              </a:rPr>
              <a:t>your</a:t>
            </a:r>
            <a:r>
              <a:rPr sz="1650" spc="-20" dirty="0">
                <a:latin typeface="Gill Sans MT"/>
                <a:cs typeface="Gill Sans MT"/>
              </a:rPr>
              <a:t> </a:t>
            </a:r>
            <a:r>
              <a:rPr sz="16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trip</a:t>
            </a:r>
            <a:r>
              <a:rPr sz="1650" b="1" u="sng" spc="-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650"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approval</a:t>
            </a:r>
            <a:r>
              <a:rPr sz="1650" u="none" spc="-10" dirty="0">
                <a:latin typeface="Gill Sans MT"/>
                <a:cs typeface="Gill Sans MT"/>
              </a:rPr>
              <a:t>.</a:t>
            </a:r>
            <a:endParaRPr sz="16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8310" y="3186650"/>
            <a:ext cx="6621780" cy="114582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1450" dirty="0">
                <a:latin typeface="Gill Sans MT"/>
                <a:cs typeface="Gill Sans MT"/>
              </a:rPr>
              <a:t>If</a:t>
            </a:r>
            <a:r>
              <a:rPr lang="en-US" sz="1450" spc="2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someone</a:t>
            </a:r>
            <a:r>
              <a:rPr lang="en-US" sz="1450" spc="3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else</a:t>
            </a:r>
            <a:r>
              <a:rPr lang="en-US" sz="1450" spc="35" dirty="0">
                <a:latin typeface="Gill Sans MT"/>
                <a:cs typeface="Gill Sans MT"/>
              </a:rPr>
              <a:t> will be</a:t>
            </a:r>
            <a:r>
              <a:rPr lang="en-US" sz="1450" spc="30" dirty="0">
                <a:latin typeface="Gill Sans MT"/>
                <a:cs typeface="Gill Sans MT"/>
              </a:rPr>
              <a:t> </a:t>
            </a:r>
            <a:r>
              <a:rPr lang="en-US"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creating</a:t>
            </a:r>
            <a:r>
              <a:rPr lang="en-US" sz="1450" b="1" u="none" spc="30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your</a:t>
            </a:r>
            <a:r>
              <a:rPr lang="en-US" sz="1450" u="none" spc="35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request</a:t>
            </a:r>
            <a:r>
              <a:rPr lang="en-US" sz="1450" u="none" spc="20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(or</a:t>
            </a:r>
            <a:r>
              <a:rPr lang="en-US" sz="1450" u="none" spc="50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your</a:t>
            </a:r>
            <a:r>
              <a:rPr lang="en-US" sz="1450" u="none" spc="35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expense report)</a:t>
            </a:r>
            <a:r>
              <a:rPr lang="en-US" sz="1450" u="none" spc="40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you</a:t>
            </a:r>
            <a:r>
              <a:rPr lang="en-US" sz="1450" u="none" spc="25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should</a:t>
            </a:r>
            <a:r>
              <a:rPr lang="en-US" sz="1450" u="none" spc="45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set</a:t>
            </a:r>
            <a:r>
              <a:rPr lang="en-US" sz="1450" u="none" spc="25" dirty="0">
                <a:latin typeface="Gill Sans MT"/>
                <a:cs typeface="Gill Sans MT"/>
              </a:rPr>
              <a:t> </a:t>
            </a:r>
            <a:r>
              <a:rPr lang="en-US" sz="1450" u="none" dirty="0">
                <a:latin typeface="Gill Sans MT"/>
                <a:cs typeface="Gill Sans MT"/>
              </a:rPr>
              <a:t>them up as your </a:t>
            </a:r>
            <a:r>
              <a:rPr sz="1450" dirty="0">
                <a:latin typeface="Gill Sans MT"/>
                <a:cs typeface="Gill Sans MT"/>
              </a:rPr>
              <a:t>delegate</a:t>
            </a:r>
            <a:r>
              <a:rPr sz="1450" spc="5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and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enable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their</a:t>
            </a:r>
            <a:r>
              <a:rPr sz="1450" spc="4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permissions.You,</a:t>
            </a:r>
            <a:r>
              <a:rPr sz="1450" spc="-10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as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the</a:t>
            </a:r>
            <a:r>
              <a:rPr sz="1450" spc="60" dirty="0">
                <a:latin typeface="Gill Sans MT"/>
                <a:cs typeface="Gill Sans MT"/>
              </a:rPr>
              <a:t> </a:t>
            </a:r>
            <a:r>
              <a:rPr sz="1450" spc="-25" dirty="0">
                <a:latin typeface="Gill Sans MT"/>
                <a:cs typeface="Gill Sans MT"/>
              </a:rPr>
              <a:t>traveler,</a:t>
            </a:r>
            <a:r>
              <a:rPr sz="1450" spc="-1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will</a:t>
            </a:r>
            <a:r>
              <a:rPr sz="1450" spc="80" dirty="0">
                <a:latin typeface="Gill Sans MT"/>
                <a:cs typeface="Gill Sans MT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submit</a:t>
            </a:r>
            <a:r>
              <a:rPr sz="1450" b="1" u="none" spc="3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the</a:t>
            </a:r>
            <a:r>
              <a:rPr sz="1450" u="none" spc="60" dirty="0">
                <a:latin typeface="Gill Sans MT"/>
                <a:cs typeface="Gill Sans MT"/>
              </a:rPr>
              <a:t> </a:t>
            </a:r>
            <a:r>
              <a:rPr sz="1450" u="none" dirty="0">
                <a:latin typeface="Gill Sans MT"/>
                <a:cs typeface="Gill Sans MT"/>
              </a:rPr>
              <a:t>request</a:t>
            </a:r>
            <a:r>
              <a:rPr sz="1450" u="none" spc="30" dirty="0">
                <a:latin typeface="Gill Sans MT"/>
                <a:cs typeface="Gill Sans MT"/>
              </a:rPr>
              <a:t> </a:t>
            </a:r>
            <a:r>
              <a:rPr sz="1450" u="none" spc="-25" dirty="0">
                <a:latin typeface="Gill Sans MT"/>
                <a:cs typeface="Gill Sans MT"/>
              </a:rPr>
              <a:t>and</a:t>
            </a:r>
            <a:r>
              <a:rPr lang="en-US" sz="1450" u="none" spc="-2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subsequent</a:t>
            </a:r>
            <a:r>
              <a:rPr lang="en-US" sz="1450" spc="1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expense</a:t>
            </a:r>
            <a:r>
              <a:rPr lang="en-US" sz="1450" spc="4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yourself;</a:t>
            </a:r>
            <a:r>
              <a:rPr lang="en-US" sz="1450" spc="-10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delegates</a:t>
            </a:r>
            <a:r>
              <a:rPr lang="en-US" sz="1450" spc="4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are</a:t>
            </a:r>
            <a:r>
              <a:rPr lang="en-US" sz="1450" spc="4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not</a:t>
            </a:r>
            <a:r>
              <a:rPr lang="en-US" sz="1450" spc="5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permitted</a:t>
            </a:r>
            <a:r>
              <a:rPr lang="en-US" sz="1450" spc="5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to</a:t>
            </a:r>
            <a:r>
              <a:rPr lang="en-US" sz="1450" spc="3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submit</a:t>
            </a:r>
            <a:r>
              <a:rPr lang="en-US" sz="1450" spc="5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on</a:t>
            </a:r>
            <a:r>
              <a:rPr lang="en-US" sz="1450" spc="5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your</a:t>
            </a:r>
            <a:r>
              <a:rPr lang="en-US" sz="1450" spc="2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behalf</a:t>
            </a:r>
            <a:r>
              <a:rPr lang="en-US" sz="1450" spc="35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for</a:t>
            </a:r>
            <a:r>
              <a:rPr lang="en-US" sz="1450" spc="40" dirty="0">
                <a:latin typeface="Gill Sans MT"/>
                <a:cs typeface="Gill Sans MT"/>
              </a:rPr>
              <a:t> </a:t>
            </a:r>
            <a:r>
              <a:rPr lang="en-US" sz="1450" spc="-25" dirty="0">
                <a:latin typeface="Gill Sans MT"/>
                <a:cs typeface="Gill Sans MT"/>
              </a:rPr>
              <a:t>SAP </a:t>
            </a:r>
            <a:r>
              <a:rPr lang="en-US" sz="1450" dirty="0">
                <a:latin typeface="Gill Sans MT"/>
                <a:cs typeface="Gill Sans MT"/>
              </a:rPr>
              <a:t>security</a:t>
            </a:r>
            <a:r>
              <a:rPr lang="en-US" sz="1450" spc="50" dirty="0">
                <a:latin typeface="Gill Sans MT"/>
                <a:cs typeface="Gill Sans MT"/>
              </a:rPr>
              <a:t> </a:t>
            </a:r>
            <a:r>
              <a:rPr lang="en-US" sz="1450" dirty="0">
                <a:latin typeface="Gill Sans MT"/>
                <a:cs typeface="Gill Sans MT"/>
              </a:rPr>
              <a:t>control</a:t>
            </a:r>
            <a:r>
              <a:rPr lang="en-US" sz="1450" spc="45" dirty="0">
                <a:latin typeface="Gill Sans MT"/>
                <a:cs typeface="Gill Sans MT"/>
              </a:rPr>
              <a:t> </a:t>
            </a:r>
            <a:r>
              <a:rPr lang="en-US" sz="1450" spc="-10" dirty="0">
                <a:latin typeface="Gill Sans MT"/>
                <a:cs typeface="Gill Sans MT"/>
              </a:rPr>
              <a:t>reasons.</a:t>
            </a:r>
            <a:endParaRPr lang="en-US" sz="1450" dirty="0">
              <a:latin typeface="Gill Sans MT"/>
              <a:cs typeface="Gill Sans MT"/>
            </a:endParaRPr>
          </a:p>
          <a:p>
            <a:pPr marL="12700">
              <a:spcBef>
                <a:spcPts val="135"/>
              </a:spcBef>
            </a:pPr>
            <a:endParaRPr sz="145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6968" y="4122705"/>
            <a:ext cx="7174230" cy="8399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755" indent="-186055">
              <a:lnSpc>
                <a:spcPct val="100000"/>
              </a:lnSpc>
              <a:spcBef>
                <a:spcPts val="805"/>
              </a:spcBef>
              <a:buClr>
                <a:srgbClr val="B71E42"/>
              </a:buClr>
              <a:buFont typeface="Arial"/>
              <a:buChar char="•"/>
              <a:tabLst>
                <a:tab pos="198755" algn="l"/>
              </a:tabLst>
            </a:pPr>
            <a:r>
              <a:rPr sz="1450" spc="-20" dirty="0">
                <a:latin typeface="Gill Sans MT"/>
                <a:cs typeface="Gill Sans MT"/>
              </a:rPr>
              <a:t>Your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home</a:t>
            </a:r>
            <a:r>
              <a:rPr sz="1450" spc="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page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has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a</a:t>
            </a:r>
            <a:r>
              <a:rPr sz="1450" spc="2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dashboard</a:t>
            </a:r>
            <a:r>
              <a:rPr sz="1450" spc="-15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that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shows</a:t>
            </a:r>
            <a:r>
              <a:rPr sz="1450" spc="1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your</a:t>
            </a:r>
            <a:r>
              <a:rPr sz="1450" spc="20" dirty="0">
                <a:latin typeface="Gill Sans MT"/>
                <a:cs typeface="Gill Sans MT"/>
              </a:rPr>
              <a:t> </a:t>
            </a:r>
            <a:r>
              <a:rPr sz="1450" dirty="0">
                <a:latin typeface="Gill Sans MT"/>
                <a:cs typeface="Gill Sans MT"/>
              </a:rPr>
              <a:t>various</a:t>
            </a:r>
            <a:r>
              <a:rPr sz="1450" spc="30" dirty="0">
                <a:latin typeface="Gill Sans MT"/>
                <a:cs typeface="Gill Sans MT"/>
              </a:rPr>
              <a:t> </a:t>
            </a:r>
            <a:r>
              <a:rPr sz="1450" spc="-10" dirty="0">
                <a:latin typeface="Gill Sans MT"/>
                <a:cs typeface="Gill Sans MT"/>
              </a:rPr>
              <a:t>requests</a:t>
            </a:r>
            <a:endParaRPr sz="1450" dirty="0">
              <a:latin typeface="Gill Sans MT"/>
              <a:cs typeface="Gill Sans MT"/>
            </a:endParaRPr>
          </a:p>
          <a:p>
            <a:pPr marL="577850" lvl="1" indent="-189230">
              <a:lnSpc>
                <a:spcPct val="100000"/>
              </a:lnSpc>
              <a:spcBef>
                <a:spcPts val="785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Gill Sans MT"/>
                <a:cs typeface="Gill Sans MT"/>
              </a:rPr>
              <a:t>Approved /</a:t>
            </a:r>
            <a:r>
              <a:rPr sz="1300" spc="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Submitted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/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Not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Submitted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/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Returned</a:t>
            </a:r>
            <a:endParaRPr sz="1300" dirty="0">
              <a:latin typeface="Gill Sans MT"/>
              <a:cs typeface="Gill Sans MT"/>
            </a:endParaRPr>
          </a:p>
          <a:p>
            <a:pPr marL="577850" lvl="1" indent="-189230">
              <a:lnSpc>
                <a:spcPct val="100000"/>
              </a:lnSpc>
              <a:spcBef>
                <a:spcPts val="760"/>
              </a:spcBef>
              <a:buClr>
                <a:srgbClr val="B71E42"/>
              </a:buClr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Gill Sans MT"/>
                <a:cs typeface="Gill Sans MT"/>
              </a:rPr>
              <a:t>Be</a:t>
            </a:r>
            <a:r>
              <a:rPr sz="1300" spc="1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careful!</a:t>
            </a:r>
            <a:r>
              <a:rPr sz="1300" spc="-13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Approved and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Submitted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both in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green –</a:t>
            </a:r>
            <a:r>
              <a:rPr sz="1300" spc="2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submitted</a:t>
            </a:r>
            <a:r>
              <a:rPr sz="1300" spc="15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is</a:t>
            </a:r>
            <a:r>
              <a:rPr sz="1300" spc="30" dirty="0">
                <a:latin typeface="Gill Sans MT"/>
                <a:cs typeface="Gill Sans MT"/>
              </a:rPr>
              <a:t> </a:t>
            </a:r>
            <a:r>
              <a:rPr sz="1300" dirty="0">
                <a:latin typeface="Gill Sans MT"/>
                <a:cs typeface="Gill Sans MT"/>
              </a:rPr>
              <a:t>not</a:t>
            </a:r>
            <a:r>
              <a:rPr sz="1300" spc="5" dirty="0">
                <a:latin typeface="Gill Sans MT"/>
                <a:cs typeface="Gill Sans MT"/>
              </a:rPr>
              <a:t> </a:t>
            </a:r>
            <a:r>
              <a:rPr sz="1300" spc="-10" dirty="0">
                <a:latin typeface="Gill Sans MT"/>
                <a:cs typeface="Gill Sans MT"/>
              </a:rPr>
              <a:t>approved</a:t>
            </a:r>
            <a:endParaRPr sz="13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987" y="5667314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50" dirty="0">
                <a:solidFill>
                  <a:srgbClr val="B71E42"/>
                </a:solidFill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2419</Words>
  <Application>Microsoft Office PowerPoint</Application>
  <PresentationFormat>Custom</PresentationFormat>
  <Paragraphs>258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Garamond</vt:lpstr>
      <vt:lpstr>Gill Sans MT</vt:lpstr>
      <vt:lpstr>Times New Roman</vt:lpstr>
      <vt:lpstr>Wingdings</vt:lpstr>
      <vt:lpstr>Organic</vt:lpstr>
      <vt:lpstr>CONCUR TRAVEL SOFTWARE</vt:lpstr>
      <vt:lpstr>DISCUSSION  TOPICS</vt:lpstr>
      <vt:lpstr>WHAT IS CONCUR?</vt:lpstr>
      <vt:lpstr>WHAT IS CONCUR?</vt:lpstr>
      <vt:lpstr>SOFTWARE AVAILABILITY</vt:lpstr>
      <vt:lpstr>CONFERENCE REGISTRATION/PAYMENT</vt:lpstr>
      <vt:lpstr>CONFERENCES</vt:lpstr>
      <vt:lpstr>FIRST STEPS</vt:lpstr>
      <vt:lpstr>REQUEST...</vt:lpstr>
      <vt:lpstr>REQUEST...</vt:lpstr>
      <vt:lpstr>REQUEST...</vt:lpstr>
      <vt:lpstr>EXPENSE...</vt:lpstr>
      <vt:lpstr>EXPENSE...MILES TIP</vt:lpstr>
      <vt:lpstr>EXPENSE...REIMBURSEMENT</vt:lpstr>
      <vt:lpstr>BOOKING...</vt:lpstr>
      <vt:lpstr>NON-EMPLOYEE TRAVEL</vt:lpstr>
      <vt:lpstr>STUDENT GROUP TRAVEL</vt:lpstr>
      <vt:lpstr>OPTIONAL TRAVEL CARDS </vt:lpstr>
      <vt:lpstr>TRAVEL CARD AGREEMENT/DOCUSIGN</vt:lpstr>
      <vt:lpstr>KEY POINT REMINDERS !</vt:lpstr>
      <vt:lpstr>KEY POINT REMINIDERS :</vt:lpstr>
      <vt:lpstr>PAYMENT WORKS...</vt:lpstr>
      <vt:lpstr>TRAVEL CARD LIMITATIONS...</vt:lpstr>
      <vt:lpstr>COMMON ISSUES/ERRORS</vt:lpstr>
      <vt:lpstr>COMMON ISSUES/ERRORS</vt:lpstr>
      <vt:lpstr>QUESTIONS/ISSUES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CONCUR TRAINING DECK 9.18.24.pptx</dc:title>
  <dc:creator>Knight Miller, Lindsey Brianne</dc:creator>
  <cp:lastModifiedBy>Baggett, Randy Ray</cp:lastModifiedBy>
  <cp:revision>4</cp:revision>
  <dcterms:created xsi:type="dcterms:W3CDTF">2025-03-07T13:31:26Z</dcterms:created>
  <dcterms:modified xsi:type="dcterms:W3CDTF">2025-04-22T15:02:06Z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2025-03-06T00:00:00Z</vt:filetime>
  </property>
  <property fmtid="{D5CDD505-2E9C-101B-9397-08002B2CF9AE}" pid="3" name="LastSaved">
    <vt:filetime>2025-03-07T00:00:00Z</vt:filetime>
  </property>
  <property fmtid="{D5CDD505-2E9C-101B-9397-08002B2CF9AE}" pid="4" name="Producer">
    <vt:lpwstr>Microsoft: Print To PDF</vt:lpwstr>
  </property>
</Properties>
</file>