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  <p:sldId id="271" r:id="rId8"/>
    <p:sldId id="272" r:id="rId9"/>
    <p:sldId id="273" r:id="rId10"/>
    <p:sldId id="265" r:id="rId11"/>
    <p:sldId id="257" r:id="rId12"/>
    <p:sldId id="277" r:id="rId13"/>
    <p:sldId id="266" r:id="rId14"/>
    <p:sldId id="275" r:id="rId15"/>
    <p:sldId id="274" r:id="rId16"/>
    <p:sldId id="280" r:id="rId17"/>
    <p:sldId id="282" r:id="rId18"/>
    <p:sldId id="279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D"/>
    <a:srgbClr val="63666A"/>
    <a:srgbClr val="C1D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44143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" panose="020605030504060307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fireworks-stars-celebration-78879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904" y="2016087"/>
            <a:ext cx="60041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Oswald Regular" panose="02000503000000000000" pitchFamily="2" charset="0"/>
              </a:rPr>
              <a:t>PROJECT MANAGEMENT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4892" y="3128790"/>
            <a:ext cx="5717754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3397541" y="3370682"/>
            <a:ext cx="5352176" cy="20905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Office of Sponsored Programs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Summer Live Stream Series</a:t>
            </a:r>
          </a:p>
          <a:p>
            <a:pPr marL="0" indent="0" algn="ctr">
              <a:buNone/>
            </a:pPr>
            <a:r>
              <a:rPr lang="en-US" i="1">
                <a:solidFill>
                  <a:schemeClr val="bg1"/>
                </a:solidFill>
                <a:latin typeface="Merriweather" panose="00000500000000000000" pitchFamily="50" charset="0"/>
              </a:rPr>
              <a:t>August 4, </a:t>
            </a: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162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External Partner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Subaward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Work with OSP to issue paperwork &amp; obtain signatures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Contractors and Vendors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Standard services agreement issued through College (faculty) or Department (staff)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Consult with your Department Assistant, Administrative Assistant, or Business Administrator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External Evaluators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Considered a contractor, follow steps above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More on this later…</a:t>
            </a: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Oswald Regular" panose="02000503000000000000" pitchFamily="2" charset="0"/>
              </a:rPr>
              <a:t>STEP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53" y="3747728"/>
            <a:ext cx="4122711" cy="51827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Getting Started on Your Project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8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External Evaluator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Meet at beginning of project to set up timeline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Pre-assessment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Midterm assessment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Yearly assessments</a:t>
            </a: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Reporting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Establish evaluator’s role in reporting, if any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What data do they need to collect?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When will the data and/or report be due </a:t>
            </a:r>
            <a:r>
              <a:rPr lang="en-US" sz="2000" u="sng" dirty="0">
                <a:solidFill>
                  <a:srgbClr val="63666A"/>
                </a:solidFill>
                <a:latin typeface="Merriweather" panose="00000500000000000000" pitchFamily="50" charset="0"/>
              </a:rPr>
              <a:t>to you</a:t>
            </a: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 in order to meet sponsor deadlines?</a:t>
            </a:r>
          </a:p>
        </p:txBody>
      </p:sp>
    </p:spTree>
    <p:extLst>
      <p:ext uri="{BB962C8B-B14F-4D97-AF65-F5344CB8AC3E}">
        <p14:creationId xmlns:p14="http://schemas.microsoft.com/office/powerpoint/2010/main" val="294965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</a:rPr>
              <a:t>Ready, Set, Go!</a:t>
            </a:r>
            <a:endParaRPr lang="en-US" dirty="0">
              <a:solidFill>
                <a:srgbClr val="0078AD"/>
              </a:solidFill>
              <a:latin typeface="Oswald Regular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You’re ready to start your project!</a:t>
            </a:r>
          </a:p>
          <a:p>
            <a:pPr marL="0" indent="0">
              <a:buNone/>
            </a:pPr>
            <a:endParaRPr lang="en-US" sz="2400" b="1" dirty="0">
              <a:solidFill>
                <a:srgbClr val="0078AD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Guidance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Proposal Narrative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Project Timeline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Management Plans</a:t>
            </a: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Hiring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Consult Business Administrator and Department Assistant</a:t>
            </a: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Supplies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Order through usual department procedures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Charge to grant cost center</a:t>
            </a: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5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As Your Project Progresses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5661752" cy="4554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3666A"/>
                </a:solidFill>
                <a:latin typeface="Merriweather" panose="00000500000000000000" pitchFamily="50" charset="0"/>
              </a:rPr>
              <a:t>Regular team meetings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63666A"/>
                </a:solidFill>
                <a:latin typeface="Merriweather" panose="00000500000000000000" pitchFamily="50" charset="0"/>
              </a:rPr>
              <a:t>Focus on progress towards goals and objectives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63666A"/>
                </a:solidFill>
                <a:latin typeface="Merriweather" panose="00000500000000000000" pitchFamily="50" charset="0"/>
              </a:rPr>
              <a:t>Assign goal- or objective-based tasks</a:t>
            </a:r>
          </a:p>
        </p:txBody>
      </p:sp>
      <p:pic>
        <p:nvPicPr>
          <p:cNvPr id="5" name="Graphic 4" descr="Users">
            <a:extLst>
              <a:ext uri="{FF2B5EF4-FFF2-40B4-BE49-F238E27FC236}">
                <a16:creationId xmlns:a16="http://schemas.microsoft.com/office/drawing/2014/main" id="{6AB4BFFC-B677-402C-9F28-C34A669E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1780" y="3105438"/>
            <a:ext cx="1444073" cy="1444073"/>
          </a:xfrm>
          <a:prstGeom prst="rect">
            <a:avLst/>
          </a:prstGeom>
        </p:spPr>
      </p:pic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4777AFA4-74DD-4266-B6E2-38AAF281C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865" y="2139156"/>
            <a:ext cx="1291904" cy="1291904"/>
          </a:xfrm>
          <a:prstGeom prst="rect">
            <a:avLst/>
          </a:prstGeom>
        </p:spPr>
      </p:pic>
      <p:pic>
        <p:nvPicPr>
          <p:cNvPr id="10" name="Graphic 9" descr="Bullseye">
            <a:extLst>
              <a:ext uri="{FF2B5EF4-FFF2-40B4-BE49-F238E27FC236}">
                <a16:creationId xmlns:a16="http://schemas.microsoft.com/office/drawing/2014/main" id="{50539F24-97E1-4EAC-B492-C5E646F54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0213" y="2259245"/>
            <a:ext cx="1051725" cy="1051725"/>
          </a:xfrm>
          <a:prstGeom prst="rect">
            <a:avLst/>
          </a:prstGeom>
        </p:spPr>
      </p:pic>
      <p:pic>
        <p:nvPicPr>
          <p:cNvPr id="12" name="Graphic 11" descr="Checklist">
            <a:extLst>
              <a:ext uri="{FF2B5EF4-FFF2-40B4-BE49-F238E27FC236}">
                <a16:creationId xmlns:a16="http://schemas.microsoft.com/office/drawing/2014/main" id="{DB4EF830-8B8A-4880-9DE6-B6F18E634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9541" y="3181523"/>
            <a:ext cx="1291904" cy="12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If Issues Arise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0078AD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Programmatic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Resolve within team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Consult external evaluator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If </a:t>
            </a:r>
            <a:r>
              <a:rPr lang="en-US" sz="2400" u="sng" dirty="0">
                <a:solidFill>
                  <a:srgbClr val="63666A"/>
                </a:solidFill>
                <a:latin typeface="Merriweather" panose="00000500000000000000" pitchFamily="50" charset="0"/>
              </a:rPr>
              <a:t>scope of project</a:t>
            </a: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 may be affected, consult OSP</a:t>
            </a:r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lvl="1"/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78AD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78AD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78AD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78AD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Monetary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Refer to final approved budget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May be different from submission if agency modified</a:t>
            </a:r>
          </a:p>
          <a:p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Consult OSP immediately</a:t>
            </a:r>
          </a:p>
          <a:p>
            <a:pPr marL="457200" lvl="1" indent="0">
              <a:buNone/>
            </a:pPr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8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904" y="2016087"/>
            <a:ext cx="60041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Oswald Regular" panose="02000503000000000000" pitchFamily="2" charset="0"/>
              </a:rPr>
              <a:t>Thank you!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4892" y="3128790"/>
            <a:ext cx="5717754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3397541" y="3370682"/>
            <a:ext cx="5352176" cy="20905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sponsoredprograms@uhcl.edu</a:t>
            </a:r>
          </a:p>
        </p:txBody>
      </p:sp>
    </p:spTree>
    <p:extLst>
      <p:ext uri="{BB962C8B-B14F-4D97-AF65-F5344CB8AC3E}">
        <p14:creationId xmlns:p14="http://schemas.microsoft.com/office/powerpoint/2010/main" val="105480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STEP 1</a:t>
            </a:r>
            <a:endParaRPr lang="en-US" sz="4800" dirty="0">
              <a:solidFill>
                <a:schemeClr val="bg1"/>
              </a:solidFill>
              <a:latin typeface="Oswald Regular" panose="020005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2475123" cy="51827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Documentation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1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Notice of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11253051" cy="45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The Office of Sponsored Programs needs ALL official communication regarding awards as soon as possible.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Forward any communication you receive from the sponsor or program officer to the grant administrator who assisted with your proposal.</a:t>
            </a:r>
          </a:p>
        </p:txBody>
      </p:sp>
    </p:spTree>
    <p:extLst>
      <p:ext uri="{BB962C8B-B14F-4D97-AF65-F5344CB8AC3E}">
        <p14:creationId xmlns:p14="http://schemas.microsoft.com/office/powerpoint/2010/main" val="90899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5661752" cy="455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</a:rPr>
              <a:t>Grant contracts and related documents can only be signed by the Provost or delegate (SAM 03.A.05)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</a:rPr>
              <a:t>OSP facilitates review and Provost Signature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5" y="1178804"/>
            <a:ext cx="5253077" cy="5253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Oswald Regular" panose="02000503000000000000" pitchFamily="2" charset="0"/>
              </a:rPr>
              <a:t>STEP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47725"/>
            <a:ext cx="3439047" cy="805577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Cost Center Setup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5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Forms PI MUST Complete and/or 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3B46E-7DBA-45C0-B44F-287B34C0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225" y="1904368"/>
            <a:ext cx="5187803" cy="495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F1DDD-6D5E-4341-A3B5-FDE4DCD6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40" y="1904368"/>
            <a:ext cx="5730848" cy="491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10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Oswald Regular" panose="02000503000000000000" pitchFamily="2" charset="0"/>
              </a:rPr>
              <a:t>STEP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2"/>
            <a:ext cx="4062890" cy="1157555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New Award Meeting</a:t>
            </a:r>
          </a:p>
          <a:p>
            <a:pPr algn="l"/>
            <a:r>
              <a:rPr lang="en-US" i="1" dirty="0">
                <a:solidFill>
                  <a:schemeClr val="bg1"/>
                </a:solidFill>
                <a:latin typeface="Merriweather" panose="00000500000000000000" pitchFamily="50" charset="0"/>
              </a:rPr>
              <a:t>&amp; Partner Notification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3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UHCL Team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5661752" cy="4554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Let co-PI/senior personnel/Dean(s)/etc. know the good news – we’ve been funded!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Invite them to the New Award Meeting (next slide)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Coordinate project activities &amp; meeting schedules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8E8EA-4C03-48CB-917F-5C4B61358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6729" y="1006678"/>
            <a:ext cx="4394227" cy="61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New Award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009315"/>
            <a:ext cx="5661752" cy="45547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63666A"/>
                </a:solidFill>
                <a:latin typeface="Merriweather" panose="00000500000000000000" pitchFamily="50" charset="0"/>
              </a:rPr>
              <a:t>Review budget, procedures, and basics needed to get started on your project.</a:t>
            </a:r>
          </a:p>
        </p:txBody>
      </p:sp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B335E847-1A8E-4EF9-BA4D-13300EAF2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954" y="2009315"/>
            <a:ext cx="3607267" cy="3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681ae12-9de3-493f-8204-f39064e6d6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1E2AC858C4A41B88801811AD16A9C" ma:contentTypeVersion="15" ma:contentTypeDescription="Create a new document." ma:contentTypeScope="" ma:versionID="fc3253e4d0e137cc6cf869ccece1f26b">
  <xsd:schema xmlns:xsd="http://www.w3.org/2001/XMLSchema" xmlns:xs="http://www.w3.org/2001/XMLSchema" xmlns:p="http://schemas.microsoft.com/office/2006/metadata/properties" xmlns:ns3="5e0766a8-defb-4bd2-aa99-51060e6d8189" xmlns:ns4="c681ae12-9de3-493f-8204-f39064e6d66d" targetNamespace="http://schemas.microsoft.com/office/2006/metadata/properties" ma:root="true" ma:fieldsID="0e32ed85f1aa2a4144bdc6c610396d6d" ns3:_="" ns4:_="">
    <xsd:import namespace="5e0766a8-defb-4bd2-aa99-51060e6d8189"/>
    <xsd:import namespace="c681ae12-9de3-493f-8204-f39064e6d6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766a8-defb-4bd2-aa99-51060e6d81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1ae12-9de3-493f-8204-f39064e6d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A04A6-B697-4FBD-8D68-BA3CE5F75DB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681ae12-9de3-493f-8204-f39064e6d66d"/>
    <ds:schemaRef ds:uri="5e0766a8-defb-4bd2-aa99-51060e6d818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5C06DF-265F-4056-9580-6FBBABDC8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6072-D0D6-48E6-884D-B0A080292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766a8-defb-4bd2-aa99-51060e6d8189"/>
    <ds:schemaRef ds:uri="c681ae12-9de3-493f-8204-f39064e6d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383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Merriweather</vt:lpstr>
      <vt:lpstr>Merriweather Light</vt:lpstr>
      <vt:lpstr>Oswald Regular</vt:lpstr>
      <vt:lpstr>Office Theme</vt:lpstr>
      <vt:lpstr>PowerPoint Presentation</vt:lpstr>
      <vt:lpstr>STEP 1</vt:lpstr>
      <vt:lpstr>Notice of Award</vt:lpstr>
      <vt:lpstr>Contracts</vt:lpstr>
      <vt:lpstr>STEP 2</vt:lpstr>
      <vt:lpstr>Forms PI MUST Complete and/or Sign</vt:lpstr>
      <vt:lpstr>STEP 3</vt:lpstr>
      <vt:lpstr>UHCL Team Notification</vt:lpstr>
      <vt:lpstr>New Award Meeting</vt:lpstr>
      <vt:lpstr>External Partner Notification</vt:lpstr>
      <vt:lpstr>STEP 4</vt:lpstr>
      <vt:lpstr>External Evaluator</vt:lpstr>
      <vt:lpstr>Ready, Set, Go!</vt:lpstr>
      <vt:lpstr>As Your Project Progresses</vt:lpstr>
      <vt:lpstr>If Issues Arise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Haynes, Erin Noel</cp:lastModifiedBy>
  <cp:revision>20</cp:revision>
  <dcterms:created xsi:type="dcterms:W3CDTF">2019-08-29T14:37:25Z</dcterms:created>
  <dcterms:modified xsi:type="dcterms:W3CDTF">2023-08-04T16:51:43Z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0x0101001021E2AC858C4A41B88801811AD16A9C</vt:lpwstr>
  </property>
</Properties>
</file>