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7" r:id="rId1"/>
    <p:sldMasterId id="2147483688" r:id="rId2"/>
  </p:sldMasterIdLst>
  <p:notesMasterIdLst>
    <p:notesMasterId r:id="rId27"/>
  </p:notesMasterIdLst>
  <p:sldIdLst>
    <p:sldId id="268" r:id="rId3"/>
    <p:sldId id="275" r:id="rId4"/>
    <p:sldId id="285" r:id="rId5"/>
    <p:sldId id="301" r:id="rId6"/>
    <p:sldId id="302" r:id="rId7"/>
    <p:sldId id="303" r:id="rId8"/>
    <p:sldId id="287" r:id="rId9"/>
    <p:sldId id="286" r:id="rId10"/>
    <p:sldId id="283" r:id="rId11"/>
    <p:sldId id="281" r:id="rId12"/>
    <p:sldId id="306" r:id="rId13"/>
    <p:sldId id="290" r:id="rId14"/>
    <p:sldId id="291" r:id="rId15"/>
    <p:sldId id="292" r:id="rId16"/>
    <p:sldId id="295" r:id="rId17"/>
    <p:sldId id="297" r:id="rId18"/>
    <p:sldId id="293" r:id="rId19"/>
    <p:sldId id="288" r:id="rId20"/>
    <p:sldId id="298" r:id="rId21"/>
    <p:sldId id="299" r:id="rId22"/>
    <p:sldId id="300" r:id="rId23"/>
    <p:sldId id="305" r:id="rId24"/>
    <p:sldId id="294" r:id="rId25"/>
    <p:sldId id="282" r:id="rId26"/>
  </p:sldIdLst>
  <p:sldSz cx="9144000" cy="6858000" type="screen4x3"/>
  <p:notesSz cx="7010400" cy="9296400"/>
  <p:defaultTextStyle>
    <a:defPPr>
      <a:defRPr lang="en-US"/>
    </a:defPPr>
    <a:lvl1pPr marL="0" algn="l" defTabSz="45714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6" algn="l" defTabSz="45714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93" algn="l" defTabSz="45714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40" algn="l" defTabSz="45714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86" algn="l" defTabSz="45714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33" algn="l" defTabSz="45714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79" algn="l" defTabSz="45714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26" algn="l" defTabSz="45714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72" algn="l" defTabSz="45714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526">
          <p15:clr>
            <a:srgbClr val="A4A3A4"/>
          </p15:clr>
        </p15:guide>
        <p15:guide id="2" orient="horz" pos="3567">
          <p15:clr>
            <a:srgbClr val="A4A3A4"/>
          </p15:clr>
        </p15:guide>
        <p15:guide id="3" orient="horz" pos="2166">
          <p15:clr>
            <a:srgbClr val="A4A3A4"/>
          </p15:clr>
        </p15:guide>
        <p15:guide id="4" pos="2692">
          <p15:clr>
            <a:srgbClr val="A4A3A4"/>
          </p15:clr>
        </p15:guide>
        <p15:guide id="5" pos="219">
          <p15:clr>
            <a:srgbClr val="A4A3A4"/>
          </p15:clr>
        </p15:guide>
        <p15:guide id="6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Freelance 2" initials="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DB4"/>
    <a:srgbClr val="0078AD"/>
    <a:srgbClr val="0085A2"/>
    <a:srgbClr val="EDA421"/>
    <a:srgbClr val="EEA5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31" autoAdjust="0"/>
    <p:restoredTop sz="50000" autoAdjust="0"/>
  </p:normalViewPr>
  <p:slideViewPr>
    <p:cSldViewPr snapToGrid="0" snapToObjects="1">
      <p:cViewPr varScale="1">
        <p:scale>
          <a:sx n="115" d="100"/>
          <a:sy n="115" d="100"/>
        </p:scale>
        <p:origin x="1536" y="108"/>
      </p:cViewPr>
      <p:guideLst>
        <p:guide orient="horz" pos="3526"/>
        <p:guide orient="horz" pos="3567"/>
        <p:guide orient="horz" pos="2166"/>
        <p:guide pos="2692"/>
        <p:guide pos="219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119" d="100"/>
          <a:sy n="119" d="100"/>
        </p:scale>
        <p:origin x="-4296" y="-96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14.xml"/><Relationship Id="rId2" Type="http://schemas.openxmlformats.org/officeDocument/2006/relationships/slide" Target="slides/slide13.xml"/><Relationship Id="rId1" Type="http://schemas.openxmlformats.org/officeDocument/2006/relationships/slide" Target="slides/slide12.xml"/><Relationship Id="rId4" Type="http://schemas.openxmlformats.org/officeDocument/2006/relationships/slide" Target="slides/slide2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69B67C3-5ACA-EA46-A531-41774A3E4835}" type="datetimeFigureOut">
              <a:rPr lang="en-US" smtClean="0"/>
              <a:t>8/29/2019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8B5B1BE-C117-2946-9575-7A00B18A6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4632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14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46" algn="l" defTabSz="45714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93" algn="l" defTabSz="45714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40" algn="l" defTabSz="45714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86" algn="l" defTabSz="45714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33" algn="l" defTabSz="45714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79" algn="l" defTabSz="45714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26" algn="l" defTabSz="45714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172" algn="l" defTabSz="45714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94949" tIns="47475" rIns="94949" bIns="47475"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448429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94949" tIns="47475" rIns="94949" bIns="47475"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52662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128" y="0"/>
            <a:ext cx="909164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l">
              <a:defRPr sz="6000">
                <a:latin typeface="Oswald Regular" panose="02000503000000000000" pitchFamily="2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l">
              <a:buNone/>
              <a:defRPr sz="2400">
                <a:latin typeface="Oswald Regular" panose="02000503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A4A41-34A6-4F11-B953-4FACD8F130E8}" type="datetimeFigureOut">
              <a:rPr lang="en-US" smtClean="0"/>
              <a:t>8/29/2019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955F-7E6A-4D85-9656-E192E77683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9214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7604" r="7216" b="4323"/>
          <a:stretch/>
        </p:blipFill>
        <p:spPr>
          <a:xfrm>
            <a:off x="-12700" y="-1"/>
            <a:ext cx="9144000" cy="6858001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-12700" y="0"/>
            <a:ext cx="9156700" cy="6858000"/>
          </a:xfrm>
          <a:prstGeom prst="rect">
            <a:avLst/>
          </a:prstGeom>
          <a:solidFill>
            <a:srgbClr val="007DB4">
              <a:alpha val="69804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  <a:latin typeface="Oswald Regular" panose="02000503000000000000" pitchFamily="2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Oswald Regular" panose="02000503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A4A41-34A6-4F11-B953-4FACD8F130E8}" type="datetimeFigureOut">
              <a:rPr lang="en-US" smtClean="0"/>
              <a:t>8/29/2019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955F-7E6A-4D85-9656-E192E776831D}" type="slidenum">
              <a:rPr lang="en-US" smtClean="0"/>
              <a:t>‹#›</a:t>
            </a:fld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565" t="39620" r="30367" b="41916"/>
          <a:stretch/>
        </p:blipFill>
        <p:spPr>
          <a:xfrm>
            <a:off x="7398996" y="5990418"/>
            <a:ext cx="1448591" cy="635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2400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1232D-ACBA-422B-A7F4-B27DF88A534A}" type="datetimeFigureOut">
              <a:rPr lang="en-US" smtClean="0"/>
              <a:t>8/29/2019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340D0-DF68-40C5-9206-C96A88B5D4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8379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1232D-ACBA-422B-A7F4-B27DF88A534A}" type="datetimeFigureOut">
              <a:rPr lang="en-US" smtClean="0"/>
              <a:t>8/29/2019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340D0-DF68-40C5-9206-C96A88B5D4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8540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1232D-ACBA-422B-A7F4-B27DF88A534A}" type="datetimeFigureOut">
              <a:rPr lang="en-US" smtClean="0"/>
              <a:t>8/29/2019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340D0-DF68-40C5-9206-C96A88B5D4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2319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1232D-ACBA-422B-A7F4-B27DF88A534A}" type="datetimeFigureOut">
              <a:rPr lang="en-US" smtClean="0"/>
              <a:t>8/29/2019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340D0-DF68-40C5-9206-C96A88B5D4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5625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1232D-ACBA-422B-A7F4-B27DF88A534A}" type="datetimeFigureOut">
              <a:rPr lang="en-US" smtClean="0"/>
              <a:t>8/29/2019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340D0-DF68-40C5-9206-C96A88B5D4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1425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1232D-ACBA-422B-A7F4-B27DF88A534A}" type="datetimeFigureOut">
              <a:rPr lang="en-US" smtClean="0"/>
              <a:t>8/29/2019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340D0-DF68-40C5-9206-C96A88B5D4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7097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1232D-ACBA-422B-A7F4-B27DF88A534A}" type="datetimeFigureOut">
              <a:rPr lang="en-US" smtClean="0"/>
              <a:t>8/29/2019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340D0-DF68-40C5-9206-C96A88B5D4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6472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1232D-ACBA-422B-A7F4-B27DF88A534A}" type="datetimeFigureOut">
              <a:rPr lang="en-US" smtClean="0"/>
              <a:t>8/29/2019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340D0-DF68-40C5-9206-C96A88B5D4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543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1232D-ACBA-422B-A7F4-B27DF88A534A}" type="datetimeFigureOut">
              <a:rPr lang="en-US" smtClean="0"/>
              <a:t>8/29/2019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340D0-DF68-40C5-9206-C96A88B5D4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8022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128" y="0"/>
            <a:ext cx="9091649" cy="685800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102548" y="76912"/>
            <a:ext cx="8513064" cy="5888052"/>
          </a:xfrm>
          <a:prstGeom prst="rect">
            <a:avLst/>
          </a:prstGeom>
          <a:solidFill>
            <a:srgbClr val="0078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  <a:latin typeface="Oswald Regular" panose="02000503000000000000" pitchFamily="2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Oswald Regular" panose="02000503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A4A41-34A6-4F11-B953-4FACD8F130E8}" type="datetimeFigureOut">
              <a:rPr lang="en-US" smtClean="0"/>
              <a:t>8/29/2019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955F-7E6A-4D85-9656-E192E776831D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935"/>
          <a:stretch/>
        </p:blipFill>
        <p:spPr>
          <a:xfrm>
            <a:off x="6814019" y="4700187"/>
            <a:ext cx="2044231" cy="184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9468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1232D-ACBA-422B-A7F4-B27DF88A534A}" type="datetimeFigureOut">
              <a:rPr lang="en-US" smtClean="0"/>
              <a:t>8/29/2019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340D0-DF68-40C5-9206-C96A88B5D4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976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6985653" cy="1325563"/>
          </a:xfrm>
        </p:spPr>
        <p:txBody>
          <a:bodyPr>
            <a:normAutofit/>
          </a:bodyPr>
          <a:lstStyle>
            <a:lvl1pPr>
              <a:defRPr sz="4000">
                <a:latin typeface="Oswald Regular" panose="02000503000000000000" pitchFamily="2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6985653" cy="4351338"/>
          </a:xfrm>
        </p:spPr>
        <p:txBody>
          <a:bodyPr>
            <a:normAutofit/>
          </a:bodyPr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A4A41-34A6-4F11-B953-4FACD8F130E8}" type="datetimeFigureOut">
              <a:rPr lang="en-US" smtClean="0"/>
              <a:t>8/29/2019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955F-7E6A-4D85-9656-E192E77683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281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>
                <a:latin typeface="Oswald Regular" panose="02000503000000000000" pitchFamily="2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A4A41-34A6-4F11-B953-4FACD8F130E8}" type="datetimeFigureOut">
              <a:rPr lang="en-US" smtClean="0"/>
              <a:t>8/29/2019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955F-7E6A-4D85-9656-E192E776831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6597" y="4435475"/>
            <a:ext cx="1778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5441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>
                <a:latin typeface="Oswald Regular" panose="02000503000000000000" pitchFamily="2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A4A41-34A6-4F11-B953-4FACD8F130E8}" type="datetimeFigureOut">
              <a:rPr lang="en-US" smtClean="0"/>
              <a:t>8/29/2019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955F-7E6A-4D85-9656-E192E77683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5903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002744" cy="1325563"/>
          </a:xfrm>
        </p:spPr>
        <p:txBody>
          <a:bodyPr>
            <a:normAutofit/>
          </a:bodyPr>
          <a:lstStyle>
            <a:lvl1pPr>
              <a:defRPr sz="4000">
                <a:latin typeface="Oswald Regular" panose="02000503000000000000" pitchFamily="2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387873" cy="43513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30022" y="1825625"/>
            <a:ext cx="3501372" cy="43513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A4A41-34A6-4F11-B953-4FACD8F130E8}" type="datetimeFigureOut">
              <a:rPr lang="en-US" smtClean="0"/>
              <a:t>8/29/2019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955F-7E6A-4D85-9656-E192E77683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7666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6975519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2962021" cy="82391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2962021" cy="36845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2976607" cy="82391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2976607" cy="36845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A4A41-34A6-4F11-B953-4FACD8F130E8}" type="datetimeFigureOut">
              <a:rPr lang="en-US" smtClean="0"/>
              <a:t>8/29/2019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955F-7E6A-4D85-9656-E192E77683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750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A4A41-34A6-4F11-B953-4FACD8F130E8}" type="datetimeFigureOut">
              <a:rPr lang="en-US" smtClean="0"/>
              <a:t>8/29/2019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955F-7E6A-4D85-9656-E192E77683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7594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A4A41-34A6-4F11-B953-4FACD8F130E8}" type="datetimeFigureOut">
              <a:rPr lang="en-US" smtClean="0"/>
              <a:t>8/29/2019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955F-7E6A-4D85-9656-E192E77683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3500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52351" y="1"/>
            <a:ext cx="9091649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696001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696001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4A4A41-34A6-4F11-B953-4FACD8F130E8}" type="datetimeFigureOut">
              <a:rPr lang="en-US" smtClean="0"/>
              <a:t>8/29/2019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44955F-7E6A-4D85-9656-E192E77683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635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85" r:id="rId2"/>
    <p:sldLayoutId id="2147483659" r:id="rId3"/>
    <p:sldLayoutId id="2147483669" r:id="rId4"/>
    <p:sldLayoutId id="2147483687" r:id="rId5"/>
    <p:sldLayoutId id="2147483661" r:id="rId6"/>
    <p:sldLayoutId id="2147483662" r:id="rId7"/>
    <p:sldLayoutId id="2147483663" r:id="rId8"/>
    <p:sldLayoutId id="2147483664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Oswald Regular" panose="02000503000000000000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C1232D-ACBA-422B-A7F4-B27DF88A534A}" type="datetimeFigureOut">
              <a:rPr lang="en-US" smtClean="0"/>
              <a:t>8/29/2019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3340D0-DF68-40C5-9206-C96A88B5D45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5854700"/>
            <a:ext cx="9144000" cy="1003300"/>
          </a:xfrm>
          <a:prstGeom prst="rect">
            <a:avLst/>
          </a:prstGeom>
          <a:solidFill>
            <a:srgbClr val="007D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7810500" y="6100136"/>
            <a:ext cx="1127124" cy="492525"/>
          </a:xfrm>
          <a:prstGeom prst="rect">
            <a:avLst/>
          </a:prstGeom>
        </p:spPr>
      </p:pic>
      <p:cxnSp>
        <p:nvCxnSpPr>
          <p:cNvPr id="10" name="Straight Connector 9"/>
          <p:cNvCxnSpPr/>
          <p:nvPr userDrawn="1"/>
        </p:nvCxnSpPr>
        <p:spPr>
          <a:xfrm>
            <a:off x="615950" y="6356350"/>
            <a:ext cx="699135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7767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Oswald Regular" panose="02000503000000000000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Berlin Sans FB" panose="020E0602020502020306" pitchFamily="34" charset="0"/>
              </a:rPr>
              <a:t>PROCUREMENT</a:t>
            </a:r>
            <a:br>
              <a:rPr lang="en-US" dirty="0" smtClean="0">
                <a:latin typeface="Berlin Sans FB" panose="020E0602020502020306" pitchFamily="34" charset="0"/>
              </a:rPr>
            </a:br>
            <a:r>
              <a:rPr lang="en-US" dirty="0" smtClean="0">
                <a:latin typeface="Berlin Sans FB" panose="020E0602020502020306" pitchFamily="34" charset="0"/>
              </a:rPr>
              <a:t>TRAINING</a:t>
            </a:r>
            <a:endParaRPr lang="en-US" dirty="0"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6429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0368" y="310198"/>
            <a:ext cx="6858000" cy="1655762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solidFill>
                  <a:schemeClr val="accent1">
                    <a:lumMod val="75000"/>
                  </a:schemeClr>
                </a:solidFill>
                <a:latin typeface="Microsoft Tai Le" panose="020B0502040204020203" pitchFamily="34" charset="0"/>
                <a:cs typeface="Microsoft Tai Le" panose="020B0502040204020203" pitchFamily="34" charset="0"/>
              </a:rPr>
              <a:t>How to avoid Requisition rejections</a:t>
            </a:r>
            <a:endParaRPr lang="en-US" sz="4800" b="1" dirty="0">
              <a:solidFill>
                <a:schemeClr val="accent1">
                  <a:lumMod val="75000"/>
                </a:schemeClr>
              </a:solidFill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31025" y="2202873"/>
            <a:ext cx="7457619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800" dirty="0" smtClean="0"/>
              <a:t>Insurance Verification (COI)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800" dirty="0" smtClean="0"/>
              <a:t>Contract is fully Executed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800" dirty="0" smtClean="0"/>
              <a:t>Account Codes (fund not restricted)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800" dirty="0" smtClean="0"/>
              <a:t>Category Codes is correct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800" dirty="0" smtClean="0"/>
              <a:t>UCT Approval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800" dirty="0" smtClean="0"/>
              <a:t>Back-up Documentation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800" dirty="0" smtClean="0"/>
              <a:t>Proposal/Quote is the same as the Requisition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37354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3496" y="2205500"/>
            <a:ext cx="6858000" cy="1655762"/>
          </a:xfrm>
        </p:spPr>
        <p:txBody>
          <a:bodyPr>
            <a:normAutofit/>
          </a:bodyPr>
          <a:lstStyle/>
          <a:p>
            <a:pPr algn="ctr"/>
            <a:r>
              <a:rPr lang="en-US" sz="7200" b="1" dirty="0" smtClean="0">
                <a:solidFill>
                  <a:schemeClr val="accent1">
                    <a:lumMod val="75000"/>
                  </a:schemeClr>
                </a:solidFill>
                <a:latin typeface="Microsoft Tai Le" panose="020B0502040204020203" pitchFamily="34" charset="0"/>
                <a:cs typeface="Microsoft Tai Le" panose="020B0502040204020203" pitchFamily="34" charset="0"/>
              </a:rPr>
              <a:t>CONTRACTS</a:t>
            </a:r>
            <a:endParaRPr lang="en-US" sz="7200" b="1" dirty="0">
              <a:solidFill>
                <a:schemeClr val="accent1">
                  <a:lumMod val="75000"/>
                </a:schemeClr>
              </a:solidFill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48162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>
          <a:xfrm>
            <a:off x="473825" y="299257"/>
            <a:ext cx="7082444" cy="1453343"/>
          </a:xfrm>
          <a:ln w="76200">
            <a:solidFill>
              <a:srgbClr val="00B050"/>
            </a:solidFill>
          </a:ln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000" b="1" dirty="0" smtClean="0">
                <a:latin typeface="Arial" charset="0"/>
              </a:rPr>
              <a:t>Most Common Type </a:t>
            </a:r>
            <a:r>
              <a:rPr lang="en-US" b="1" dirty="0" smtClean="0">
                <a:latin typeface="Arial" charset="0"/>
              </a:rPr>
              <a:t>of           Contracts</a:t>
            </a:r>
            <a:r>
              <a:rPr lang="en-US" sz="4000" b="1" dirty="0" smtClean="0">
                <a:solidFill>
                  <a:schemeClr val="bg1"/>
                </a:solidFill>
                <a:latin typeface="Arial" charset="0"/>
              </a:rPr>
              <a:t>CONTRACTS</a:t>
            </a:r>
          </a:p>
        </p:txBody>
      </p:sp>
      <p:sp>
        <p:nvSpPr>
          <p:cNvPr id="12292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752600"/>
            <a:ext cx="7772400" cy="4572000"/>
          </a:xfrm>
        </p:spPr>
        <p:txBody>
          <a:bodyPr rtlCol="0">
            <a:normAutofit fontScale="85000" lnSpcReduction="20000"/>
          </a:bodyPr>
          <a:lstStyle/>
          <a:p>
            <a:pPr marL="457200" indent="-388938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endParaRPr lang="en-US" sz="3600" dirty="0" smtClean="0">
              <a:latin typeface="Maiandra GD" pitchFamily="34" charset="0"/>
              <a:cs typeface="Arial" pitchFamily="34" charset="0"/>
            </a:endParaRPr>
          </a:p>
          <a:p>
            <a:pPr marL="457200" indent="-388938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endParaRPr lang="en-US" sz="3600" dirty="0">
              <a:latin typeface="Maiandra GD" pitchFamily="34" charset="0"/>
              <a:cs typeface="Arial" pitchFamily="34" charset="0"/>
            </a:endParaRPr>
          </a:p>
          <a:p>
            <a:pPr marL="457200" indent="-388938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3600" dirty="0" smtClean="0">
                <a:latin typeface="Maiandra GD" pitchFamily="34" charset="0"/>
                <a:cs typeface="Arial" pitchFamily="34" charset="0"/>
              </a:rPr>
              <a:t>Standard Agreements</a:t>
            </a:r>
          </a:p>
          <a:p>
            <a:pPr marL="457200" indent="-388938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endParaRPr lang="en-US" sz="3600" dirty="0">
              <a:latin typeface="Maiandra GD" pitchFamily="34" charset="0"/>
              <a:cs typeface="Arial" pitchFamily="34" charset="0"/>
            </a:endParaRPr>
          </a:p>
          <a:p>
            <a:pPr marL="457200" indent="-388938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3600" dirty="0">
                <a:latin typeface="Maiandra GD" pitchFamily="34" charset="0"/>
                <a:cs typeface="Arial" pitchFamily="34" charset="0"/>
              </a:rPr>
              <a:t>Non-Standard Agreements </a:t>
            </a:r>
            <a:endParaRPr lang="en-US" sz="3600" dirty="0" smtClean="0">
              <a:latin typeface="Maiandra GD" pitchFamily="34" charset="0"/>
              <a:cs typeface="Arial" pitchFamily="34" charset="0"/>
            </a:endParaRPr>
          </a:p>
          <a:p>
            <a:pPr marL="68262" indent="0">
              <a:lnSpc>
                <a:spcPct val="90000"/>
              </a:lnSpc>
              <a:spcAft>
                <a:spcPts val="0"/>
              </a:spcAft>
              <a:buNone/>
              <a:defRPr/>
            </a:pPr>
            <a:endParaRPr lang="en-US" sz="3600" dirty="0">
              <a:latin typeface="Maiandra GD" pitchFamily="34" charset="0"/>
              <a:cs typeface="Arial" pitchFamily="34" charset="0"/>
            </a:endParaRPr>
          </a:p>
          <a:p>
            <a:pPr marL="457200" indent="-388938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3600" dirty="0" smtClean="0">
                <a:latin typeface="Maiandra GD" pitchFamily="34" charset="0"/>
                <a:cs typeface="Arial" pitchFamily="34" charset="0"/>
              </a:rPr>
              <a:t>Purchase Orders</a:t>
            </a:r>
          </a:p>
          <a:p>
            <a:pPr marL="457200" indent="-388938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endParaRPr lang="en-US" sz="3600" dirty="0" smtClean="0">
              <a:latin typeface="Maiandra GD" pitchFamily="34" charset="0"/>
              <a:cs typeface="Arial" pitchFamily="34" charset="0"/>
            </a:endParaRPr>
          </a:p>
          <a:p>
            <a:pPr marL="457200" indent="-388938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3600" dirty="0" smtClean="0">
                <a:latin typeface="Maiandra GD" pitchFamily="34" charset="0"/>
                <a:cs typeface="Arial" pitchFamily="34" charset="0"/>
              </a:rPr>
              <a:t>Memorandum of Understanding</a:t>
            </a:r>
          </a:p>
          <a:p>
            <a:pPr marL="457200" indent="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3600" dirty="0" smtClean="0">
                <a:latin typeface="Maiandra GD" pitchFamily="34" charset="0"/>
              </a:rPr>
              <a:t> </a:t>
            </a:r>
            <a:endParaRPr lang="en-US" sz="3600" b="1" i="1" dirty="0" smtClean="0">
              <a:latin typeface="Maiandra GD" pitchFamily="34" charset="0"/>
            </a:endParaRPr>
          </a:p>
          <a:p>
            <a:pPr marL="457200" indent="-387350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endParaRPr lang="en-US" sz="3600" dirty="0" smtClean="0">
              <a:latin typeface="Maiandra GD" pitchFamily="34" charset="0"/>
            </a:endParaRPr>
          </a:p>
          <a:p>
            <a:pPr marL="454025" indent="0" eaLnBrk="1" fontAlgn="auto" hangingPunct="1">
              <a:lnSpc>
                <a:spcPct val="90000"/>
              </a:lnSpc>
              <a:spcAft>
                <a:spcPts val="0"/>
              </a:spcAft>
              <a:buNone/>
              <a:defRPr/>
            </a:pP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2820784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>
          <a:xfrm>
            <a:off x="160713" y="457200"/>
            <a:ext cx="7772400" cy="609600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400" b="1" dirty="0">
                <a:solidFill>
                  <a:schemeClr val="accent1">
                    <a:lumMod val="75000"/>
                  </a:schemeClr>
                </a:solidFill>
                <a:latin typeface="Microsoft Tai Le" panose="020B0502040204020203" pitchFamily="34" charset="0"/>
                <a:cs typeface="Microsoft Tai Le" panose="020B0502040204020203" pitchFamily="34" charset="0"/>
              </a:rPr>
              <a:t>STANDARD AGREEMENTS</a:t>
            </a:r>
          </a:p>
        </p:txBody>
      </p:sp>
      <p:sp>
        <p:nvSpPr>
          <p:cNvPr id="16388" name="Rectangle 3"/>
          <p:cNvSpPr>
            <a:spLocks noGrp="1" noChangeArrowheads="1"/>
          </p:cNvSpPr>
          <p:nvPr>
            <p:ph idx="1"/>
          </p:nvPr>
        </p:nvSpPr>
        <p:spPr>
          <a:xfrm>
            <a:off x="315884" y="1255222"/>
            <a:ext cx="7032567" cy="4995949"/>
          </a:xfrm>
        </p:spPr>
        <p:txBody>
          <a:bodyPr rtlCol="0">
            <a:normAutofit fontScale="25000" lnSpcReduction="20000"/>
          </a:bodyPr>
          <a:lstStyle/>
          <a:p>
            <a:pPr indent="-274320" eaLnBrk="1" fontAlgn="auto" hangingPunct="1">
              <a:spcAft>
                <a:spcPts val="0"/>
              </a:spcAft>
              <a:defRPr/>
            </a:pPr>
            <a:endParaRPr lang="en-US" sz="2800" dirty="0" smtClean="0"/>
          </a:p>
          <a:p>
            <a:pPr marL="284163" indent="-284163">
              <a:lnSpc>
                <a:spcPct val="120000"/>
              </a:lnSpc>
              <a:buFont typeface="Wingdings" pitchFamily="2" charset="2"/>
              <a:buChar char="Ø"/>
              <a:tabLst>
                <a:tab pos="284163" algn="l"/>
              </a:tabLst>
              <a:defRPr/>
            </a:pPr>
            <a:r>
              <a:rPr lang="en-US" sz="7000" dirty="0" smtClean="0">
                <a:latin typeface="Maiandra GD" pitchFamily="34" charset="0"/>
              </a:rPr>
              <a:t>Legally Approved Agreement </a:t>
            </a:r>
            <a:r>
              <a:rPr lang="en-US" sz="7000" dirty="0">
                <a:latin typeface="Maiandra GD" pitchFamily="34" charset="0"/>
              </a:rPr>
              <a:t>Templates </a:t>
            </a:r>
            <a:endParaRPr lang="en-US" sz="7000" dirty="0" smtClean="0">
              <a:latin typeface="Maiandra GD" pitchFamily="34" charset="0"/>
            </a:endParaRPr>
          </a:p>
          <a:p>
            <a:pPr marL="284163" indent="-284163">
              <a:lnSpc>
                <a:spcPct val="120000"/>
              </a:lnSpc>
              <a:buFont typeface="Wingdings" pitchFamily="2" charset="2"/>
              <a:buChar char="Ø"/>
              <a:tabLst>
                <a:tab pos="284163" algn="l"/>
              </a:tabLst>
              <a:defRPr/>
            </a:pPr>
            <a:r>
              <a:rPr lang="en-US" sz="7000" dirty="0" smtClean="0">
                <a:latin typeface="Maiandra GD" pitchFamily="34" charset="0"/>
              </a:rPr>
              <a:t>Vendor </a:t>
            </a:r>
            <a:r>
              <a:rPr lang="en-US" sz="7000" dirty="0">
                <a:latin typeface="Maiandra GD" pitchFamily="34" charset="0"/>
              </a:rPr>
              <a:t>signs without </a:t>
            </a:r>
            <a:r>
              <a:rPr lang="en-US" sz="7000" dirty="0" smtClean="0">
                <a:latin typeface="Maiandra GD" pitchFamily="34" charset="0"/>
              </a:rPr>
              <a:t>changes</a:t>
            </a:r>
          </a:p>
          <a:p>
            <a:pPr marL="284163" indent="-284163" eaLnBrk="1" fontAlgn="auto" hangingPunct="1">
              <a:lnSpc>
                <a:spcPct val="120000"/>
              </a:lnSpc>
              <a:spcAft>
                <a:spcPts val="0"/>
              </a:spcAft>
              <a:buFont typeface="Wingdings" pitchFamily="2" charset="2"/>
              <a:buChar char="Ø"/>
              <a:tabLst>
                <a:tab pos="284163" algn="l"/>
              </a:tabLst>
              <a:defRPr/>
            </a:pPr>
            <a:r>
              <a:rPr lang="en-US" sz="7000" dirty="0" smtClean="0">
                <a:latin typeface="Maiandra GD" pitchFamily="34" charset="0"/>
              </a:rPr>
              <a:t> UHCL’s Standard Agreements:</a:t>
            </a:r>
          </a:p>
          <a:p>
            <a:pPr marL="741363" lvl="1" indent="-284163">
              <a:lnSpc>
                <a:spcPct val="120000"/>
              </a:lnSpc>
              <a:buFont typeface="Wingdings" pitchFamily="2" charset="2"/>
              <a:buChar char="Ø"/>
              <a:tabLst>
                <a:tab pos="284163" algn="l"/>
              </a:tabLst>
              <a:defRPr/>
            </a:pPr>
            <a:r>
              <a:rPr lang="en-US" sz="6600" dirty="0" smtClean="0">
                <a:latin typeface="Maiandra GD" pitchFamily="34" charset="0"/>
              </a:rPr>
              <a:t>Standard Purchasing Agreement, </a:t>
            </a:r>
          </a:p>
          <a:p>
            <a:pPr marL="741363" lvl="1" indent="-284163">
              <a:lnSpc>
                <a:spcPct val="120000"/>
              </a:lnSpc>
              <a:buFont typeface="Wingdings" pitchFamily="2" charset="2"/>
              <a:buChar char="Ø"/>
              <a:tabLst>
                <a:tab pos="284163" algn="l"/>
              </a:tabLst>
              <a:defRPr/>
            </a:pPr>
            <a:r>
              <a:rPr lang="en-US" sz="6600" dirty="0" smtClean="0">
                <a:latin typeface="Maiandra GD" pitchFamily="34" charset="0"/>
              </a:rPr>
              <a:t>Speaker Agreement; </a:t>
            </a:r>
          </a:p>
          <a:p>
            <a:pPr marL="741363" lvl="1" indent="-284163">
              <a:lnSpc>
                <a:spcPct val="120000"/>
              </a:lnSpc>
              <a:buFont typeface="Wingdings" pitchFamily="2" charset="2"/>
              <a:buChar char="Ø"/>
              <a:tabLst>
                <a:tab pos="284163" algn="l"/>
              </a:tabLst>
              <a:defRPr/>
            </a:pPr>
            <a:r>
              <a:rPr lang="en-US" sz="6600" dirty="0" smtClean="0">
                <a:latin typeface="Maiandra GD" pitchFamily="34" charset="0"/>
              </a:rPr>
              <a:t>Performer Agreement; </a:t>
            </a:r>
          </a:p>
          <a:p>
            <a:pPr marL="741363" lvl="1" indent="-284163">
              <a:lnSpc>
                <a:spcPct val="120000"/>
              </a:lnSpc>
              <a:buFont typeface="Wingdings" pitchFamily="2" charset="2"/>
              <a:buChar char="Ø"/>
              <a:tabLst>
                <a:tab pos="284163" algn="l"/>
              </a:tabLst>
              <a:defRPr/>
            </a:pPr>
            <a:r>
              <a:rPr lang="en-US" sz="6600" dirty="0" smtClean="0">
                <a:latin typeface="Maiandra GD" pitchFamily="34" charset="0"/>
              </a:rPr>
              <a:t>Affiliation Agreement; &amp;  </a:t>
            </a:r>
          </a:p>
          <a:p>
            <a:pPr marL="741363" lvl="1" indent="-284163">
              <a:lnSpc>
                <a:spcPct val="120000"/>
              </a:lnSpc>
              <a:buFont typeface="Wingdings" pitchFamily="2" charset="2"/>
              <a:buChar char="Ø"/>
              <a:tabLst>
                <a:tab pos="284163" algn="l"/>
              </a:tabLst>
              <a:defRPr/>
            </a:pPr>
            <a:r>
              <a:rPr lang="en-US" sz="6600" dirty="0" smtClean="0">
                <a:latin typeface="Maiandra GD" pitchFamily="34" charset="0"/>
              </a:rPr>
              <a:t>Services Agreements are all Standard Agreements.</a:t>
            </a:r>
          </a:p>
          <a:p>
            <a:pPr marL="457200" lvl="1" indent="0">
              <a:lnSpc>
                <a:spcPct val="120000"/>
              </a:lnSpc>
              <a:buNone/>
              <a:tabLst>
                <a:tab pos="284163" algn="l"/>
              </a:tabLst>
              <a:defRPr/>
            </a:pPr>
            <a:r>
              <a:rPr lang="en-US" sz="6600" dirty="0" smtClean="0">
                <a:latin typeface="Maiandra GD" pitchFamily="34" charset="0"/>
              </a:rPr>
              <a:t>Identified by legal stamp of approval: </a:t>
            </a:r>
          </a:p>
          <a:p>
            <a:pPr marL="284163" indent="-284163" eaLnBrk="1" fontAlgn="auto" hangingPunct="1">
              <a:lnSpc>
                <a:spcPct val="120000"/>
              </a:lnSpc>
              <a:spcAft>
                <a:spcPts val="0"/>
              </a:spcAft>
              <a:buFont typeface="Wingdings" pitchFamily="2" charset="2"/>
              <a:buChar char="Ø"/>
              <a:tabLst>
                <a:tab pos="284163" algn="l"/>
              </a:tabLst>
              <a:defRPr/>
            </a:pPr>
            <a:endParaRPr lang="en-US" sz="3400" dirty="0" smtClean="0">
              <a:latin typeface="Maiandra GD" pitchFamily="34" charset="0"/>
            </a:endParaRPr>
          </a:p>
          <a:p>
            <a:pPr marL="284163" indent="-284163" eaLnBrk="1" fontAlgn="auto" hangingPunct="1">
              <a:lnSpc>
                <a:spcPct val="120000"/>
              </a:lnSpc>
              <a:spcAft>
                <a:spcPts val="0"/>
              </a:spcAft>
              <a:buFont typeface="Wingdings" pitchFamily="2" charset="2"/>
              <a:buChar char="Ø"/>
              <a:tabLst>
                <a:tab pos="284163" algn="l"/>
              </a:tabLst>
              <a:defRPr/>
            </a:pPr>
            <a:endParaRPr lang="en-US" sz="3400" dirty="0" smtClean="0">
              <a:latin typeface="Maiandra GD" pitchFamily="34" charset="0"/>
            </a:endParaRPr>
          </a:p>
          <a:p>
            <a:pPr marL="284163" indent="-284163" eaLnBrk="1" fontAlgn="auto" hangingPunct="1">
              <a:lnSpc>
                <a:spcPct val="120000"/>
              </a:lnSpc>
              <a:spcAft>
                <a:spcPts val="0"/>
              </a:spcAft>
              <a:buFont typeface="Wingdings" pitchFamily="2" charset="2"/>
              <a:buChar char="Ø"/>
              <a:tabLst>
                <a:tab pos="284163" algn="l"/>
              </a:tabLst>
              <a:defRPr/>
            </a:pPr>
            <a:endParaRPr lang="en-US" sz="3400" dirty="0">
              <a:latin typeface="Maiandra GD" pitchFamily="34" charset="0"/>
            </a:endParaRPr>
          </a:p>
          <a:p>
            <a:pPr marL="284163" indent="-284163" eaLnBrk="1" fontAlgn="auto" hangingPunct="1">
              <a:lnSpc>
                <a:spcPct val="120000"/>
              </a:lnSpc>
              <a:spcAft>
                <a:spcPts val="0"/>
              </a:spcAft>
              <a:buFont typeface="Wingdings" pitchFamily="2" charset="2"/>
              <a:buChar char="Ø"/>
              <a:tabLst>
                <a:tab pos="284163" algn="l"/>
              </a:tabLst>
              <a:defRPr/>
            </a:pPr>
            <a:endParaRPr lang="en-US" sz="3400" dirty="0" smtClean="0">
              <a:latin typeface="Maiandra GD" pitchFamily="34" charset="0"/>
            </a:endParaRPr>
          </a:p>
          <a:p>
            <a:pPr marL="0" indent="0" eaLnBrk="1" fontAlgn="auto" hangingPunct="1">
              <a:lnSpc>
                <a:spcPct val="120000"/>
              </a:lnSpc>
              <a:spcAft>
                <a:spcPts val="0"/>
              </a:spcAft>
              <a:buNone/>
              <a:tabLst>
                <a:tab pos="284163" algn="l"/>
              </a:tabLst>
              <a:defRPr/>
            </a:pPr>
            <a:r>
              <a:rPr lang="en-US" sz="3400" dirty="0" smtClean="0">
                <a:latin typeface="Maiandra GD" pitchFamily="34" charset="0"/>
              </a:rPr>
              <a:t/>
            </a:r>
            <a:br>
              <a:rPr lang="en-US" sz="3400" dirty="0" smtClean="0">
                <a:latin typeface="Maiandra GD" pitchFamily="34" charset="0"/>
              </a:rPr>
            </a:br>
            <a:endParaRPr lang="en-US" sz="1300" dirty="0" smtClean="0">
              <a:latin typeface="Maiandra GD" pitchFamily="34" charset="0"/>
            </a:endParaRPr>
          </a:p>
          <a:p>
            <a:pPr marL="68580" indent="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endParaRPr lang="en-US" sz="1600" dirty="0" smtClean="0">
              <a:latin typeface="Maiandra GD" pitchFamily="34" charset="0"/>
            </a:endParaRPr>
          </a:p>
          <a:p>
            <a:pPr indent="-27432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1600" dirty="0" smtClean="0">
                <a:latin typeface="Maiandra GD" pitchFamily="34" charset="0"/>
              </a:rPr>
              <a:t>	</a:t>
            </a:r>
            <a:br>
              <a:rPr lang="en-US" sz="1600" dirty="0" smtClean="0">
                <a:latin typeface="Maiandra GD" pitchFamily="34" charset="0"/>
              </a:rPr>
            </a:br>
            <a:endParaRPr lang="en-US" sz="2000" dirty="0" smtClean="0"/>
          </a:p>
          <a:p>
            <a:pPr marL="640080" lvl="1" indent="-274320" eaLnBrk="1" fontAlgn="auto" hangingPunct="1">
              <a:spcAft>
                <a:spcPts val="0"/>
              </a:spcAft>
              <a:buFontTx/>
              <a:buNone/>
              <a:defRPr/>
            </a:pPr>
            <a:endParaRPr lang="en-US" sz="20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8076" y="4685954"/>
            <a:ext cx="4314825" cy="139065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238087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3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3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3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3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3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3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3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38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38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38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38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38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38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38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38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38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638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>
          <a:xfrm>
            <a:off x="202277" y="520931"/>
            <a:ext cx="7772400" cy="609600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400" b="1" dirty="0">
                <a:solidFill>
                  <a:schemeClr val="accent1">
                    <a:lumMod val="75000"/>
                  </a:schemeClr>
                </a:solidFill>
                <a:latin typeface="Microsoft Tai Le" panose="020B0502040204020203" pitchFamily="34" charset="0"/>
                <a:cs typeface="Microsoft Tai Le" panose="020B0502040204020203" pitchFamily="34" charset="0"/>
              </a:rPr>
              <a:t>NON-STANDARD AGREEMENTS</a:t>
            </a:r>
          </a:p>
        </p:txBody>
      </p:sp>
      <p:sp>
        <p:nvSpPr>
          <p:cNvPr id="16388" name="Rectangle 3"/>
          <p:cNvSpPr>
            <a:spLocks noGrp="1" noChangeArrowheads="1"/>
          </p:cNvSpPr>
          <p:nvPr>
            <p:ph idx="1"/>
          </p:nvPr>
        </p:nvSpPr>
        <p:spPr>
          <a:xfrm>
            <a:off x="302030" y="1130531"/>
            <a:ext cx="7437119" cy="5029200"/>
          </a:xfrm>
        </p:spPr>
        <p:txBody>
          <a:bodyPr rtlCol="0">
            <a:normAutofit fontScale="25000" lnSpcReduction="20000"/>
          </a:bodyPr>
          <a:lstStyle/>
          <a:p>
            <a:pPr marL="0" indent="0" eaLnBrk="1" fontAlgn="auto" hangingPunct="1">
              <a:lnSpc>
                <a:spcPct val="120000"/>
              </a:lnSpc>
              <a:spcAft>
                <a:spcPts val="0"/>
              </a:spcAft>
              <a:buNone/>
              <a:tabLst>
                <a:tab pos="284163" algn="l"/>
              </a:tabLst>
              <a:defRPr/>
            </a:pPr>
            <a:endParaRPr lang="en-US" sz="3400" dirty="0" smtClean="0">
              <a:latin typeface="Maiandra GD" pitchFamily="34" charset="0"/>
            </a:endParaRPr>
          </a:p>
          <a:p>
            <a:pPr marL="284163" indent="-284163" eaLnBrk="1" fontAlgn="auto" hangingPunct="1">
              <a:lnSpc>
                <a:spcPct val="120000"/>
              </a:lnSpc>
              <a:spcAft>
                <a:spcPts val="0"/>
              </a:spcAft>
              <a:buFont typeface="Wingdings" pitchFamily="2" charset="2"/>
              <a:buChar char="Ø"/>
              <a:tabLst>
                <a:tab pos="284163" algn="l"/>
              </a:tabLst>
              <a:defRPr/>
            </a:pPr>
            <a:r>
              <a:rPr lang="en-US" sz="9600" dirty="0" smtClean="0">
                <a:latin typeface="Candara" panose="020E0502030303020204" pitchFamily="34" charset="0"/>
              </a:rPr>
              <a:t>Agreements using Vendor’s Template</a:t>
            </a:r>
          </a:p>
          <a:p>
            <a:pPr marL="0" indent="0" algn="ctr" eaLnBrk="1" fontAlgn="auto" hangingPunct="1">
              <a:lnSpc>
                <a:spcPct val="120000"/>
              </a:lnSpc>
              <a:spcAft>
                <a:spcPts val="0"/>
              </a:spcAft>
              <a:buNone/>
              <a:tabLst>
                <a:tab pos="284163" algn="l"/>
              </a:tabLst>
              <a:defRPr/>
            </a:pPr>
            <a:r>
              <a:rPr lang="en-US" sz="9600" dirty="0" smtClean="0">
                <a:latin typeface="Candara" panose="020E0502030303020204" pitchFamily="34" charset="0"/>
              </a:rPr>
              <a:t>When is Legal review not necessary? </a:t>
            </a:r>
          </a:p>
          <a:p>
            <a:pPr marL="0" indent="0" eaLnBrk="1" fontAlgn="auto" hangingPunct="1">
              <a:lnSpc>
                <a:spcPct val="120000"/>
              </a:lnSpc>
              <a:spcAft>
                <a:spcPts val="0"/>
              </a:spcAft>
              <a:buNone/>
              <a:tabLst>
                <a:tab pos="284163" algn="l"/>
              </a:tabLst>
              <a:defRPr/>
            </a:pPr>
            <a:r>
              <a:rPr lang="en-US" sz="9600" dirty="0" smtClean="0">
                <a:latin typeface="Candara" panose="020E0502030303020204" pitchFamily="34" charset="0"/>
              </a:rPr>
              <a:t>Exceptions:</a:t>
            </a:r>
          </a:p>
          <a:p>
            <a:pPr marL="284163" indent="-284163" eaLnBrk="1" fontAlgn="auto" hangingPunct="1">
              <a:lnSpc>
                <a:spcPct val="120000"/>
              </a:lnSpc>
              <a:spcAft>
                <a:spcPts val="0"/>
              </a:spcAft>
              <a:buFont typeface="Wingdings" pitchFamily="2" charset="2"/>
              <a:buChar char="Ø"/>
              <a:tabLst>
                <a:tab pos="284163" algn="l"/>
              </a:tabLst>
              <a:defRPr/>
            </a:pPr>
            <a:r>
              <a:rPr lang="en-US" sz="9600" dirty="0" smtClean="0">
                <a:latin typeface="Candara" panose="020E0502030303020204" pitchFamily="34" charset="0"/>
              </a:rPr>
              <a:t>Vendor accepts our Standard Contract Addendum (SCA) (without changes)</a:t>
            </a:r>
          </a:p>
          <a:p>
            <a:pPr marL="0" indent="0" eaLnBrk="1" fontAlgn="auto" hangingPunct="1">
              <a:lnSpc>
                <a:spcPct val="120000"/>
              </a:lnSpc>
              <a:spcAft>
                <a:spcPts val="0"/>
              </a:spcAft>
              <a:buNone/>
              <a:tabLst>
                <a:tab pos="284163" algn="l"/>
              </a:tabLst>
              <a:defRPr/>
            </a:pPr>
            <a:endParaRPr lang="en-US" sz="6400" dirty="0" smtClean="0">
              <a:latin typeface="Candara" panose="020E0502030303020204" pitchFamily="34" charset="0"/>
            </a:endParaRPr>
          </a:p>
          <a:p>
            <a:pPr marL="284163" indent="-284163" eaLnBrk="1" fontAlgn="auto" hangingPunct="1">
              <a:lnSpc>
                <a:spcPct val="120000"/>
              </a:lnSpc>
              <a:spcAft>
                <a:spcPts val="0"/>
              </a:spcAft>
              <a:buFont typeface="Wingdings" pitchFamily="2" charset="2"/>
              <a:buChar char="Ø"/>
              <a:tabLst>
                <a:tab pos="284163" algn="l"/>
              </a:tabLst>
              <a:defRPr/>
            </a:pPr>
            <a:r>
              <a:rPr lang="en-US" sz="9600" dirty="0" smtClean="0">
                <a:latin typeface="Candara" panose="020E0502030303020204" pitchFamily="34" charset="0"/>
              </a:rPr>
              <a:t>Agreement is below 50k AND</a:t>
            </a:r>
          </a:p>
          <a:p>
            <a:pPr marL="0" indent="0" eaLnBrk="1" fontAlgn="auto" hangingPunct="1">
              <a:lnSpc>
                <a:spcPct val="120000"/>
              </a:lnSpc>
              <a:spcAft>
                <a:spcPts val="0"/>
              </a:spcAft>
              <a:buNone/>
              <a:tabLst>
                <a:tab pos="284163" algn="l"/>
              </a:tabLst>
              <a:defRPr/>
            </a:pPr>
            <a:endParaRPr lang="en-US" sz="6400" dirty="0" smtClean="0">
              <a:latin typeface="Candara" panose="020E0502030303020204" pitchFamily="34" charset="0"/>
            </a:endParaRPr>
          </a:p>
          <a:p>
            <a:pPr marL="284163" indent="-284163" eaLnBrk="1" fontAlgn="auto" hangingPunct="1">
              <a:lnSpc>
                <a:spcPct val="120000"/>
              </a:lnSpc>
              <a:spcAft>
                <a:spcPts val="0"/>
              </a:spcAft>
              <a:buFont typeface="Wingdings" pitchFamily="2" charset="2"/>
              <a:buChar char="Ø"/>
              <a:tabLst>
                <a:tab pos="284163" algn="l"/>
              </a:tabLst>
              <a:defRPr/>
            </a:pPr>
            <a:r>
              <a:rPr lang="en-US" sz="9600" dirty="0" smtClean="0">
                <a:latin typeface="Candara" panose="020E0502030303020204" pitchFamily="34" charset="0"/>
              </a:rPr>
              <a:t>Vendor’s Agreement does not contain language that states that the Agreement prevails over the SCA.</a:t>
            </a:r>
          </a:p>
          <a:p>
            <a:pPr marL="284163" indent="-284163" eaLnBrk="1" fontAlgn="auto" hangingPunct="1">
              <a:lnSpc>
                <a:spcPct val="120000"/>
              </a:lnSpc>
              <a:spcAft>
                <a:spcPts val="0"/>
              </a:spcAft>
              <a:buFont typeface="Wingdings" pitchFamily="2" charset="2"/>
              <a:buChar char="Ø"/>
              <a:tabLst>
                <a:tab pos="284163" algn="l"/>
              </a:tabLst>
              <a:defRPr/>
            </a:pPr>
            <a:endParaRPr lang="en-US" sz="3600" dirty="0" smtClean="0">
              <a:latin typeface="Candara" panose="020E0502030303020204" pitchFamily="34" charset="0"/>
            </a:endParaRPr>
          </a:p>
          <a:p>
            <a:pPr marL="0" indent="0" algn="ctr" eaLnBrk="1" fontAlgn="auto" hangingPunct="1">
              <a:lnSpc>
                <a:spcPct val="120000"/>
              </a:lnSpc>
              <a:spcAft>
                <a:spcPts val="0"/>
              </a:spcAft>
              <a:buNone/>
              <a:tabLst>
                <a:tab pos="284163" algn="l"/>
              </a:tabLst>
              <a:defRPr/>
            </a:pPr>
            <a:r>
              <a:rPr lang="en-US" sz="9600" dirty="0" smtClean="0">
                <a:latin typeface="Candara" panose="020E0502030303020204" pitchFamily="34" charset="0"/>
              </a:rPr>
              <a:t>****This does not apply to revenue agreements***</a:t>
            </a:r>
            <a:br>
              <a:rPr lang="en-US" sz="9600" dirty="0" smtClean="0">
                <a:latin typeface="Candara" panose="020E0502030303020204" pitchFamily="34" charset="0"/>
              </a:rPr>
            </a:br>
            <a:endParaRPr lang="en-US" sz="9600" dirty="0" smtClean="0">
              <a:latin typeface="Candara" panose="020E0502030303020204" pitchFamily="34" charset="0"/>
            </a:endParaRPr>
          </a:p>
          <a:p>
            <a:pPr marL="68580" indent="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endParaRPr lang="en-US" sz="1600" dirty="0" smtClean="0">
              <a:latin typeface="Maiandra GD" pitchFamily="34" charset="0"/>
            </a:endParaRPr>
          </a:p>
          <a:p>
            <a:pPr indent="-27432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1600" dirty="0" smtClean="0">
                <a:latin typeface="Maiandra GD" pitchFamily="34" charset="0"/>
              </a:rPr>
              <a:t>	</a:t>
            </a:r>
            <a:br>
              <a:rPr lang="en-US" sz="1600" dirty="0" smtClean="0">
                <a:latin typeface="Maiandra GD" pitchFamily="34" charset="0"/>
              </a:rPr>
            </a:br>
            <a:endParaRPr lang="en-US" sz="2000" dirty="0" smtClean="0"/>
          </a:p>
          <a:p>
            <a:pPr marL="640080" lvl="1" indent="-274320" eaLnBrk="1" fontAlgn="auto" hangingPunct="1">
              <a:spcAft>
                <a:spcPts val="0"/>
              </a:spcAft>
              <a:buFontTx/>
              <a:buNone/>
              <a:defRPr/>
            </a:pP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1981166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3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3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3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3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3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38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38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38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38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38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38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027"/>
          <p:cNvSpPr txBox="1">
            <a:spLocks noChangeArrowheads="1"/>
          </p:cNvSpPr>
          <p:nvPr/>
        </p:nvSpPr>
        <p:spPr bwMode="auto">
          <a:xfrm>
            <a:off x="505691" y="1904307"/>
            <a:ext cx="6934200" cy="4293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>
              <a:defRPr/>
            </a:pPr>
            <a:endParaRPr lang="en-US" sz="900" u="sng" dirty="0" smtClean="0">
              <a:latin typeface="Maiandra GD" pitchFamily="34" charset="0"/>
            </a:endParaRPr>
          </a:p>
          <a:p>
            <a:pPr marL="457200">
              <a:defRPr/>
            </a:pPr>
            <a:r>
              <a:rPr lang="en-US" sz="2400" b="1" u="sng" dirty="0" smtClean="0">
                <a:latin typeface="Maiandra GD" pitchFamily="34" charset="0"/>
              </a:rPr>
              <a:t>ALL</a:t>
            </a:r>
            <a:r>
              <a:rPr lang="en-US" sz="2400" dirty="0" smtClean="0">
                <a:latin typeface="Maiandra GD" pitchFamily="34" charset="0"/>
              </a:rPr>
              <a:t> Revenue Agreements above $20,000 MUST be approved by the UH System tax office prior to execution.</a:t>
            </a:r>
            <a:endParaRPr lang="en-US" sz="2400" dirty="0">
              <a:latin typeface="Maiandra GD" pitchFamily="34" charset="0"/>
            </a:endParaRPr>
          </a:p>
          <a:p>
            <a:pPr marL="457200">
              <a:defRPr/>
            </a:pPr>
            <a:endParaRPr lang="en-US" sz="2400" u="sng" dirty="0">
              <a:latin typeface="Maiandra GD" pitchFamily="34" charset="0"/>
            </a:endParaRPr>
          </a:p>
          <a:p>
            <a:pPr marL="457200">
              <a:defRPr/>
            </a:pPr>
            <a:r>
              <a:rPr lang="en-US" sz="2400" b="1" u="sng" dirty="0" smtClean="0">
                <a:latin typeface="Maiandra GD" pitchFamily="34" charset="0"/>
              </a:rPr>
              <a:t>ALL</a:t>
            </a:r>
            <a:r>
              <a:rPr lang="en-US" sz="2400" b="1" dirty="0" smtClean="0">
                <a:latin typeface="Maiandra GD" pitchFamily="34" charset="0"/>
              </a:rPr>
              <a:t> Services Agreements </a:t>
            </a:r>
            <a:r>
              <a:rPr lang="en-US" sz="2400" dirty="0" smtClean="0">
                <a:latin typeface="Maiandra GD" pitchFamily="34" charset="0"/>
              </a:rPr>
              <a:t>MUST </a:t>
            </a:r>
            <a:r>
              <a:rPr lang="en-US" sz="2400" dirty="0">
                <a:latin typeface="Maiandra GD" pitchFamily="34" charset="0"/>
              </a:rPr>
              <a:t>be submitted to Contract </a:t>
            </a:r>
            <a:r>
              <a:rPr lang="en-US" sz="2400" dirty="0" smtClean="0">
                <a:latin typeface="Maiandra GD" pitchFamily="34" charset="0"/>
              </a:rPr>
              <a:t>Administration along with the Revenue Contract Coversheet AND an OCA Coversheet. </a:t>
            </a:r>
          </a:p>
          <a:p>
            <a:pPr marL="457200">
              <a:defRPr/>
            </a:pPr>
            <a:endParaRPr lang="en-US" sz="2400" dirty="0" smtClean="0">
              <a:latin typeface="Maiandra GD" pitchFamily="34" charset="0"/>
            </a:endParaRPr>
          </a:p>
          <a:p>
            <a:pPr marL="457200">
              <a:defRPr/>
            </a:pPr>
            <a:r>
              <a:rPr lang="en-US" sz="2400" dirty="0" smtClean="0">
                <a:latin typeface="Maiandra GD" pitchFamily="34" charset="0"/>
              </a:rPr>
              <a:t>***Contract </a:t>
            </a:r>
            <a:r>
              <a:rPr lang="en-US" sz="2400" dirty="0">
                <a:latin typeface="Maiandra GD" pitchFamily="34" charset="0"/>
              </a:rPr>
              <a:t>Administration will route all documents </a:t>
            </a:r>
            <a:r>
              <a:rPr lang="en-US" sz="2400" dirty="0" smtClean="0">
                <a:latin typeface="Maiandra GD" pitchFamily="34" charset="0"/>
              </a:rPr>
              <a:t>for approval.***        </a:t>
            </a:r>
            <a:endParaRPr lang="en-US" sz="2400" dirty="0">
              <a:latin typeface="Maiandra GD" pitchFamily="34" charset="0"/>
            </a:endParaRPr>
          </a:p>
        </p:txBody>
      </p:sp>
      <p:sp>
        <p:nvSpPr>
          <p:cNvPr id="4" name="Rectangle 1026"/>
          <p:cNvSpPr txBox="1">
            <a:spLocks noChangeArrowheads="1"/>
          </p:cNvSpPr>
          <p:nvPr/>
        </p:nvSpPr>
        <p:spPr>
          <a:xfrm>
            <a:off x="641465" y="410788"/>
            <a:ext cx="7010400" cy="990600"/>
          </a:xfrm>
          <a:prstGeom prst="rect">
            <a:avLst/>
          </a:prstGeom>
        </p:spPr>
        <p:txBody>
          <a:bodyPr rtlCol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en-US" sz="4400" b="1" dirty="0">
                <a:solidFill>
                  <a:schemeClr val="accent1">
                    <a:lumMod val="75000"/>
                  </a:schemeClr>
                </a:solidFill>
                <a:latin typeface="Microsoft Tai Le" panose="020B0502040204020203" pitchFamily="34" charset="0"/>
                <a:cs typeface="Microsoft Tai Le" panose="020B0502040204020203" pitchFamily="34" charset="0"/>
              </a:rPr>
              <a:t>SERVICES (REVENUE) AGREEMENT</a:t>
            </a:r>
          </a:p>
        </p:txBody>
      </p:sp>
      <p:pic>
        <p:nvPicPr>
          <p:cNvPr id="5" name="Picture 5" descr="C:\Users\Owner\AppData\Local\Microsoft\Windows\Temporary Internet Files\Content.IE5\YO0Z6KU7\MC900349045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7744" y="1181101"/>
            <a:ext cx="145256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10888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2634" y="714890"/>
            <a:ext cx="8179723" cy="814648"/>
          </a:xfrm>
        </p:spPr>
        <p:txBody>
          <a:bodyPr>
            <a:noAutofit/>
          </a:bodyPr>
          <a:lstStyle/>
          <a:p>
            <a:pPr algn="ctr"/>
            <a:r>
              <a:rPr lang="en-US" sz="4400" b="1" dirty="0">
                <a:solidFill>
                  <a:schemeClr val="accent1">
                    <a:lumMod val="75000"/>
                  </a:schemeClr>
                </a:solidFill>
                <a:latin typeface="Microsoft Tai Le" panose="020B0502040204020203" pitchFamily="34" charset="0"/>
                <a:cs typeface="Microsoft Tai Le" panose="020B0502040204020203" pitchFamily="34" charset="0"/>
              </a:rPr>
              <a:t>Standard Contract Addendum (SCA)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23951" y="1529538"/>
            <a:ext cx="8113221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Used </a:t>
            </a:r>
            <a:r>
              <a:rPr lang="en-US" sz="2000" dirty="0"/>
              <a:t>WITH a non-standard agreement to bring the </a:t>
            </a:r>
            <a:r>
              <a:rPr lang="en-US" sz="2000" dirty="0" smtClean="0"/>
              <a:t>entire agreement </a:t>
            </a:r>
            <a:r>
              <a:rPr lang="en-US" sz="2000" dirty="0"/>
              <a:t>into compliance with Texas Government Code. </a:t>
            </a:r>
            <a:endParaRPr lang="en-US" sz="2000" dirty="0" smtClean="0"/>
          </a:p>
          <a:p>
            <a:endParaRPr lang="en-US" sz="2000" dirty="0"/>
          </a:p>
          <a:p>
            <a:r>
              <a:rPr lang="en-US" sz="2000" dirty="0"/>
              <a:t>UHCL Procurement Office should review the terms of the non-standard </a:t>
            </a:r>
            <a:r>
              <a:rPr lang="en-US" sz="2000" dirty="0" smtClean="0"/>
              <a:t>agreement; Procurement may make some revisions as to not void the use of the SCA </a:t>
            </a:r>
          </a:p>
          <a:p>
            <a:endParaRPr lang="en-US" sz="2000" dirty="0"/>
          </a:p>
          <a:p>
            <a:r>
              <a:rPr lang="en-US" sz="2000" dirty="0" smtClean="0"/>
              <a:t>Department submits SCA to Vendor after receiving approval by Procurement</a:t>
            </a:r>
          </a:p>
          <a:p>
            <a:endParaRPr lang="en-US" sz="2000" dirty="0"/>
          </a:p>
          <a:p>
            <a:r>
              <a:rPr lang="en-US" sz="2000" dirty="0" smtClean="0"/>
              <a:t>If vendor accepts Procurement’s revisions and SCA terms the agreement will </a:t>
            </a:r>
            <a:r>
              <a:rPr lang="en-US" sz="2000" b="1" dirty="0" smtClean="0"/>
              <a:t>only </a:t>
            </a:r>
            <a:r>
              <a:rPr lang="en-US" sz="2000" dirty="0" smtClean="0"/>
              <a:t>require legal review if it is above 50,000. </a:t>
            </a:r>
            <a:endParaRPr lang="en-US" sz="2000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3791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4293" y="216131"/>
            <a:ext cx="6554867" cy="16764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sz="44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4400" b="1" dirty="0" smtClean="0">
                <a:solidFill>
                  <a:schemeClr val="accent1">
                    <a:lumMod val="75000"/>
                  </a:schemeClr>
                </a:solidFill>
                <a:latin typeface="Microsoft Tai Le" panose="020B0502040204020203" pitchFamily="34" charset="0"/>
                <a:cs typeface="Microsoft Tai Le" panose="020B0502040204020203" pitchFamily="34" charset="0"/>
              </a:rPr>
              <a:t>STANDARD</a:t>
            </a:r>
            <a:r>
              <a:rPr lang="en-US" sz="4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4400" b="1" dirty="0" smtClean="0">
                <a:solidFill>
                  <a:schemeClr val="accent1">
                    <a:lumMod val="75000"/>
                  </a:schemeClr>
                </a:solidFill>
                <a:latin typeface="Microsoft Tai Le" panose="020B0502040204020203" pitchFamily="34" charset="0"/>
                <a:cs typeface="Microsoft Tai Le" panose="020B0502040204020203" pitchFamily="34" charset="0"/>
              </a:rPr>
              <a:t>CONTRACT</a:t>
            </a:r>
            <a:r>
              <a:rPr lang="en-US" sz="4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4400" b="1" dirty="0" smtClean="0">
                <a:solidFill>
                  <a:schemeClr val="accent1">
                    <a:lumMod val="75000"/>
                  </a:schemeClr>
                </a:solidFill>
                <a:latin typeface="Microsoft Tai Le" panose="020B0502040204020203" pitchFamily="34" charset="0"/>
                <a:cs typeface="Microsoft Tai Le" panose="020B0502040204020203" pitchFamily="34" charset="0"/>
              </a:rPr>
              <a:t>AMENDMENT</a:t>
            </a:r>
            <a:r>
              <a:rPr lang="en-US" sz="4400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sz="44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3600" dirty="0" smtClean="0">
                <a:latin typeface="Maiandra GD" pitchFamily="34" charset="0"/>
              </a:rPr>
              <a:t>Used </a:t>
            </a:r>
            <a:r>
              <a:rPr lang="en-US" sz="3600" dirty="0">
                <a:latin typeface="Maiandra GD" pitchFamily="34" charset="0"/>
              </a:rPr>
              <a:t>to change an existing </a:t>
            </a:r>
            <a:r>
              <a:rPr lang="en-US" sz="3600" dirty="0" smtClean="0">
                <a:latin typeface="Maiandra GD" pitchFamily="34" charset="0"/>
              </a:rPr>
              <a:t>contract </a:t>
            </a:r>
            <a:r>
              <a:rPr lang="en-US" sz="3600" dirty="0">
                <a:latin typeface="Maiandra GD" pitchFamily="34" charset="0"/>
              </a:rPr>
              <a:t/>
            </a:r>
            <a:br>
              <a:rPr lang="en-US" sz="3600" dirty="0">
                <a:latin typeface="Maiandra GD" pitchFamily="34" charset="0"/>
              </a:rPr>
            </a:br>
            <a:endParaRPr lang="en-US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7571" y="2110623"/>
            <a:ext cx="7606145" cy="4747377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Maiandra GD" pitchFamily="34" charset="0"/>
              </a:rPr>
              <a:t>MUST </a:t>
            </a:r>
            <a:r>
              <a:rPr lang="en-US" sz="2400" dirty="0">
                <a:latin typeface="Maiandra GD" pitchFamily="34" charset="0"/>
              </a:rPr>
              <a:t>be processed before the original contract expires.  </a:t>
            </a:r>
          </a:p>
          <a:p>
            <a:pPr marL="0" indent="0">
              <a:buNone/>
            </a:pPr>
            <a:endParaRPr lang="en-US" sz="16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>
                <a:latin typeface="Maiandra GD" pitchFamily="34" charset="0"/>
              </a:rPr>
              <a:t>MUST be processed with the same </a:t>
            </a:r>
            <a:r>
              <a:rPr lang="en-US" sz="2400" dirty="0" smtClean="0">
                <a:latin typeface="Maiandra GD" pitchFamily="34" charset="0"/>
              </a:rPr>
              <a:t>approval level or higher as </a:t>
            </a:r>
            <a:r>
              <a:rPr lang="en-US" sz="2400" dirty="0">
                <a:latin typeface="Maiandra GD" pitchFamily="34" charset="0"/>
              </a:rPr>
              <a:t>the original contract</a:t>
            </a:r>
            <a:r>
              <a:rPr lang="en-US" sz="2400" dirty="0" smtClean="0">
                <a:latin typeface="Maiandra GD" pitchFamily="34" charset="0"/>
              </a:rPr>
              <a:t>.</a:t>
            </a:r>
          </a:p>
          <a:p>
            <a:pPr marL="0" indent="0">
              <a:buNone/>
            </a:pPr>
            <a:endParaRPr lang="en-US" sz="1600" dirty="0">
              <a:latin typeface="Maiandra GD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Maiandra GD" pitchFamily="34" charset="0"/>
              </a:rPr>
              <a:t>MUST </a:t>
            </a:r>
            <a:r>
              <a:rPr lang="en-US" sz="2400" dirty="0">
                <a:latin typeface="Maiandra GD" pitchFamily="34" charset="0"/>
              </a:rPr>
              <a:t>be </a:t>
            </a:r>
            <a:r>
              <a:rPr lang="en-US" sz="2400" dirty="0" smtClean="0">
                <a:latin typeface="Maiandra GD" pitchFamily="34" charset="0"/>
              </a:rPr>
              <a:t>sent to Legal for review. </a:t>
            </a:r>
          </a:p>
          <a:p>
            <a:pPr marL="0" indent="0">
              <a:buNone/>
            </a:pPr>
            <a:endParaRPr lang="en-US" sz="1600" dirty="0" smtClean="0">
              <a:latin typeface="Maiandra GD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Maiandra GD" pitchFamily="34" charset="0"/>
              </a:rPr>
              <a:t>In most cases, Agreements are not to be extended pass five (5) year terms. Exceptions may occur.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latin typeface="Maiandra GD" pitchFamily="34" charset="0"/>
              </a:rPr>
              <a:t> </a:t>
            </a:r>
            <a:r>
              <a:rPr lang="en-US" dirty="0" smtClean="0">
                <a:latin typeface="Maiandra GD" pitchFamily="34" charset="0"/>
              </a:rPr>
              <a:t>Always attach the original agreement </a:t>
            </a:r>
            <a:endParaRPr lang="en-US" sz="2400" dirty="0">
              <a:latin typeface="Maiandra G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557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611202"/>
            <a:ext cx="7385858" cy="1022321"/>
          </a:xfrm>
        </p:spPr>
        <p:txBody>
          <a:bodyPr/>
          <a:lstStyle/>
          <a:p>
            <a:r>
              <a:rPr lang="en-US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TRIVIA QUESTION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4895" y="2377440"/>
            <a:ext cx="7589519" cy="2419004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What are OCA Coversheets used for? </a:t>
            </a:r>
            <a:endParaRPr lang="en-US" sz="48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4896" y="4006735"/>
            <a:ext cx="637586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OCA Coversheets are the tracking mechanisms that legal uses to track their incoming contracts.  </a:t>
            </a:r>
          </a:p>
          <a:p>
            <a:endParaRPr lang="en-US" sz="2000" b="1" dirty="0" smtClean="0">
              <a:solidFill>
                <a:schemeClr val="bg1"/>
              </a:solidFill>
            </a:endParaRPr>
          </a:p>
          <a:p>
            <a:r>
              <a:rPr lang="en-US" sz="2000" b="1" dirty="0" smtClean="0">
                <a:solidFill>
                  <a:schemeClr val="bg1"/>
                </a:solidFill>
              </a:rPr>
              <a:t>OCA Coversheets are only required when sending a contract to OCA/Legal. 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127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328" y="69219"/>
            <a:ext cx="5519650" cy="6840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528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9259" y="124691"/>
            <a:ext cx="8079970" cy="1895300"/>
          </a:xfrm>
        </p:spPr>
        <p:txBody>
          <a:bodyPr/>
          <a:lstStyle/>
          <a:p>
            <a:pPr algn="ctr"/>
            <a:r>
              <a:rPr lang="en-US" b="1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Procurement Department</a:t>
            </a:r>
            <a:endParaRPr 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9259" y="2086495"/>
            <a:ext cx="822128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sz="2800" dirty="0" smtClean="0"/>
              <a:t>Debra Carpenter, Executive Director, x2152</a:t>
            </a:r>
          </a:p>
          <a:p>
            <a:pPr>
              <a:spcBef>
                <a:spcPts val="1200"/>
              </a:spcBef>
            </a:pPr>
            <a:r>
              <a:rPr lang="en-US" sz="2800" dirty="0" smtClean="0"/>
              <a:t>Catina Chapman, Associate Director, x2155</a:t>
            </a:r>
          </a:p>
          <a:p>
            <a:pPr>
              <a:spcBef>
                <a:spcPts val="1200"/>
              </a:spcBef>
            </a:pPr>
            <a:r>
              <a:rPr lang="en-US" sz="2800" dirty="0" smtClean="0"/>
              <a:t>Kimberly August, Procurement Specialist II, x2154</a:t>
            </a:r>
          </a:p>
          <a:p>
            <a:pPr>
              <a:spcBef>
                <a:spcPts val="1200"/>
              </a:spcBef>
            </a:pPr>
            <a:r>
              <a:rPr lang="en-US" sz="2800" dirty="0" smtClean="0"/>
              <a:t>Tripti Das, Procurement Assistant, x2150</a:t>
            </a:r>
          </a:p>
          <a:p>
            <a:pPr>
              <a:spcBef>
                <a:spcPts val="1200"/>
              </a:spcBef>
            </a:pPr>
            <a:r>
              <a:rPr lang="en-US" sz="2800" dirty="0" smtClean="0"/>
              <a:t>Alicia </a:t>
            </a:r>
            <a:r>
              <a:rPr lang="en-US" sz="2800" dirty="0" err="1" smtClean="0"/>
              <a:t>Gookin</a:t>
            </a:r>
            <a:r>
              <a:rPr lang="en-US" sz="2800" dirty="0" smtClean="0"/>
              <a:t>, Sr. Staff Assistant, x2149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1193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424"/>
          <p:cNvSpPr txBox="1"/>
          <p:nvPr/>
        </p:nvSpPr>
        <p:spPr>
          <a:xfrm>
            <a:off x="2019300" y="1905000"/>
            <a:ext cx="5113655" cy="20442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41630" marR="5080" indent="-329565" algn="ctr">
              <a:lnSpc>
                <a:spcPct val="107600"/>
              </a:lnSpc>
            </a:pPr>
            <a:r>
              <a:rPr sz="4100" b="1" spc="305" dirty="0" smtClean="0">
                <a:solidFill>
                  <a:srgbClr val="036EBC"/>
                </a:solidFill>
                <a:latin typeface="Times New Roman"/>
                <a:cs typeface="Times New Roman"/>
              </a:rPr>
              <a:t>P</a:t>
            </a:r>
            <a:r>
              <a:rPr sz="4100" b="1" spc="25" dirty="0" smtClean="0">
                <a:solidFill>
                  <a:srgbClr val="036EBC"/>
                </a:solidFill>
                <a:latin typeface="Times New Roman"/>
                <a:cs typeface="Times New Roman"/>
              </a:rPr>
              <a:t>-</a:t>
            </a:r>
            <a:r>
              <a:rPr sz="4100" b="1" spc="-195" dirty="0" smtClean="0">
                <a:solidFill>
                  <a:srgbClr val="036EBC"/>
                </a:solidFill>
                <a:latin typeface="Times New Roman"/>
                <a:cs typeface="Times New Roman"/>
              </a:rPr>
              <a:t>C</a:t>
            </a:r>
            <a:r>
              <a:rPr sz="4100" b="1" spc="25" dirty="0" smtClean="0">
                <a:solidFill>
                  <a:srgbClr val="036EBC"/>
                </a:solidFill>
                <a:latin typeface="Times New Roman"/>
                <a:cs typeface="Times New Roman"/>
              </a:rPr>
              <a:t>ARDS</a:t>
            </a:r>
            <a:endParaRPr lang="en-US" sz="4100" b="1" spc="135" dirty="0">
              <a:solidFill>
                <a:srgbClr val="036EBC"/>
              </a:solidFill>
              <a:latin typeface="Times New Roman"/>
              <a:cs typeface="Times New Roman"/>
            </a:endParaRPr>
          </a:p>
          <a:p>
            <a:pPr marL="341630" marR="5080" indent="-329565" algn="ctr">
              <a:lnSpc>
                <a:spcPct val="107600"/>
              </a:lnSpc>
            </a:pPr>
            <a:r>
              <a:rPr lang="en-US" sz="4100" b="1" spc="265" dirty="0" smtClean="0">
                <a:solidFill>
                  <a:srgbClr val="036EBC"/>
                </a:solidFill>
                <a:latin typeface="Times New Roman"/>
                <a:cs typeface="Times New Roman"/>
              </a:rPr>
              <a:t>and</a:t>
            </a:r>
          </a:p>
          <a:p>
            <a:pPr marL="341630" marR="5080" indent="-329565" algn="ctr">
              <a:lnSpc>
                <a:spcPct val="107600"/>
              </a:lnSpc>
            </a:pPr>
            <a:r>
              <a:rPr sz="4100" b="1" spc="204" dirty="0" smtClean="0">
                <a:solidFill>
                  <a:srgbClr val="036EBC"/>
                </a:solidFill>
                <a:latin typeface="Times New Roman"/>
                <a:cs typeface="Times New Roman"/>
              </a:rPr>
              <a:t>V</a:t>
            </a:r>
            <a:r>
              <a:rPr sz="4100" b="1" spc="165" dirty="0" smtClean="0">
                <a:solidFill>
                  <a:srgbClr val="036EBC"/>
                </a:solidFill>
                <a:latin typeface="Times New Roman"/>
                <a:cs typeface="Times New Roman"/>
              </a:rPr>
              <a:t>OUCHE</a:t>
            </a:r>
            <a:r>
              <a:rPr sz="4100" b="1" spc="425" dirty="0" smtClean="0">
                <a:solidFill>
                  <a:srgbClr val="036EBC"/>
                </a:solidFill>
                <a:latin typeface="Times New Roman"/>
                <a:cs typeface="Times New Roman"/>
              </a:rPr>
              <a:t>R</a:t>
            </a:r>
            <a:r>
              <a:rPr sz="4100" b="1" spc="-50" dirty="0" smtClean="0">
                <a:solidFill>
                  <a:srgbClr val="036EBC"/>
                </a:solidFill>
                <a:latin typeface="Times New Roman"/>
                <a:cs typeface="Times New Roman"/>
              </a:rPr>
              <a:t>S</a:t>
            </a:r>
            <a:endParaRPr sz="4100" b="1" dirty="0">
              <a:latin typeface="Times New Roman"/>
              <a:cs typeface="Times New Roman"/>
            </a:endParaRPr>
          </a:p>
        </p:txBody>
      </p:sp>
      <p:sp>
        <p:nvSpPr>
          <p:cNvPr id="4" name="object 2"/>
          <p:cNvSpPr/>
          <p:nvPr/>
        </p:nvSpPr>
        <p:spPr>
          <a:xfrm>
            <a:off x="2019300" y="4114800"/>
            <a:ext cx="5113655" cy="0"/>
          </a:xfrm>
          <a:custGeom>
            <a:avLst/>
            <a:gdLst/>
            <a:ahLst/>
            <a:cxnLst/>
            <a:rect l="l" t="t" r="r" b="b"/>
            <a:pathLst>
              <a:path w="5113655">
                <a:moveTo>
                  <a:pt x="0" y="0"/>
                </a:moveTo>
                <a:lnTo>
                  <a:pt x="5113083" y="0"/>
                </a:lnTo>
              </a:path>
            </a:pathLst>
          </a:custGeom>
          <a:ln w="15240">
            <a:solidFill>
              <a:srgbClr val="8399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01537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00349" y="1357308"/>
            <a:ext cx="7104760" cy="45719"/>
          </a:xfrm>
          <a:custGeom>
            <a:avLst/>
            <a:gdLst/>
            <a:ahLst/>
            <a:cxnLst/>
            <a:rect l="l" t="t" r="r" b="b"/>
            <a:pathLst>
              <a:path w="6595745">
                <a:moveTo>
                  <a:pt x="0" y="0"/>
                </a:moveTo>
                <a:lnTo>
                  <a:pt x="6595529" y="0"/>
                </a:lnTo>
              </a:path>
            </a:pathLst>
          </a:custGeom>
          <a:ln w="15240">
            <a:solidFill>
              <a:srgbClr val="8399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18372" y="-531139"/>
            <a:ext cx="7050913" cy="1934166"/>
          </a:xfrm>
          <a:prstGeom prst="rect">
            <a:avLst/>
          </a:prstGeom>
        </p:spPr>
        <p:txBody>
          <a:bodyPr vert="horz" wrap="square" lIns="0" tIns="757220" rIns="0" bIns="0" rtlCol="0">
            <a:spAutoFit/>
          </a:bodyPr>
          <a:lstStyle/>
          <a:p>
            <a:pPr marL="318135">
              <a:lnSpc>
                <a:spcPct val="100000"/>
              </a:lnSpc>
              <a:spcBef>
                <a:spcPts val="600"/>
              </a:spcBef>
            </a:pPr>
            <a:r>
              <a:rPr lang="en-US" sz="3600" spc="-25" dirty="0" smtClean="0">
                <a:latin typeface="Garamond"/>
                <a:cs typeface="Garamond"/>
              </a:rPr>
              <a:t>VOUCHER </a:t>
            </a:r>
            <a:br>
              <a:rPr lang="en-US" sz="3600" spc="-25" dirty="0" smtClean="0">
                <a:latin typeface="Garamond"/>
                <a:cs typeface="Garamond"/>
              </a:rPr>
            </a:br>
            <a:r>
              <a:rPr sz="3600" spc="-25" dirty="0" smtClean="0">
                <a:latin typeface="Garamond"/>
                <a:cs typeface="Garamond"/>
              </a:rPr>
              <a:t>P</a:t>
            </a:r>
            <a:r>
              <a:rPr sz="3600" spc="5" dirty="0" smtClean="0">
                <a:latin typeface="Garamond"/>
                <a:cs typeface="Garamond"/>
              </a:rPr>
              <a:t>U</a:t>
            </a:r>
            <a:r>
              <a:rPr sz="3600" spc="-70" dirty="0" smtClean="0">
                <a:latin typeface="Garamond"/>
                <a:cs typeface="Garamond"/>
              </a:rPr>
              <a:t>R</a:t>
            </a:r>
            <a:r>
              <a:rPr sz="3600" dirty="0" smtClean="0">
                <a:latin typeface="Garamond"/>
                <a:cs typeface="Garamond"/>
              </a:rPr>
              <a:t>C</a:t>
            </a:r>
            <a:r>
              <a:rPr sz="3600" spc="-5" dirty="0" smtClean="0">
                <a:latin typeface="Garamond"/>
                <a:cs typeface="Garamond"/>
              </a:rPr>
              <a:t>HA</a:t>
            </a:r>
            <a:r>
              <a:rPr sz="3600" dirty="0" smtClean="0">
                <a:latin typeface="Garamond"/>
                <a:cs typeface="Garamond"/>
              </a:rPr>
              <a:t>SES</a:t>
            </a:r>
            <a:r>
              <a:rPr sz="3600" spc="-25" dirty="0" smtClean="0">
                <a:latin typeface="Garamond"/>
                <a:cs typeface="Garamond"/>
              </a:rPr>
              <a:t> </a:t>
            </a:r>
            <a:r>
              <a:rPr sz="3600" spc="5" dirty="0" smtClean="0">
                <a:latin typeface="Garamond"/>
                <a:cs typeface="Garamond"/>
              </a:rPr>
              <a:t>U</a:t>
            </a:r>
            <a:r>
              <a:rPr sz="3600" spc="-35" dirty="0" smtClean="0">
                <a:latin typeface="Garamond"/>
                <a:cs typeface="Garamond"/>
              </a:rPr>
              <a:t>ND</a:t>
            </a:r>
            <a:r>
              <a:rPr sz="3600" dirty="0" smtClean="0">
                <a:latin typeface="Garamond"/>
                <a:cs typeface="Garamond"/>
              </a:rPr>
              <a:t>ER</a:t>
            </a:r>
            <a:r>
              <a:rPr lang="en-US" sz="3600" dirty="0" smtClean="0">
                <a:latin typeface="Garamond"/>
                <a:cs typeface="Garamond"/>
              </a:rPr>
              <a:t>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/>
                <a:cs typeface="Garamond"/>
              </a:rPr>
              <a:t>$5,000.00</a:t>
            </a:r>
            <a:endParaRPr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/>
              <a:cs typeface="Garamond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8372" y="1498366"/>
            <a:ext cx="7286737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PURCHASES UNDER $5,000 CAN BE MADE ON A VOUCHER UNLESS: </a:t>
            </a:r>
          </a:p>
          <a:p>
            <a:r>
              <a:rPr lang="en-US" sz="3200" dirty="0" smtClean="0"/>
              <a:t>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dirty="0" smtClean="0"/>
              <a:t>Vendor requires a Contract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dirty="0" smtClean="0"/>
              <a:t>Vendor is unwilling to invoice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dirty="0"/>
              <a:t>Computer related </a:t>
            </a:r>
            <a:r>
              <a:rPr lang="en-US" sz="2000" i="1" dirty="0"/>
              <a:t>(requires prior approval from UCT)</a:t>
            </a:r>
          </a:p>
          <a:p>
            <a:endParaRPr lang="en-US" sz="3200" dirty="0" smtClean="0"/>
          </a:p>
          <a:p>
            <a:r>
              <a:rPr lang="en-US" sz="2400" i="1" dirty="0" smtClean="0"/>
              <a:t>Please view additional Voucher Guidelines on UHCL’s Accounts Payable Page</a:t>
            </a:r>
            <a:endParaRPr lang="en-US" sz="2400" i="1" dirty="0"/>
          </a:p>
          <a:p>
            <a:r>
              <a:rPr lang="en-US" sz="3200" dirty="0" smtClean="0"/>
              <a:t>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718064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00349" y="1357308"/>
            <a:ext cx="7104760" cy="45719"/>
          </a:xfrm>
          <a:custGeom>
            <a:avLst/>
            <a:gdLst/>
            <a:ahLst/>
            <a:cxnLst/>
            <a:rect l="l" t="t" r="r" b="b"/>
            <a:pathLst>
              <a:path w="6595745">
                <a:moveTo>
                  <a:pt x="0" y="0"/>
                </a:moveTo>
                <a:lnTo>
                  <a:pt x="6595529" y="0"/>
                </a:lnTo>
              </a:path>
            </a:pathLst>
          </a:custGeom>
          <a:ln w="15240">
            <a:solidFill>
              <a:srgbClr val="8399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18372" y="-531139"/>
            <a:ext cx="7050913" cy="1934166"/>
          </a:xfrm>
          <a:prstGeom prst="rect">
            <a:avLst/>
          </a:prstGeom>
        </p:spPr>
        <p:txBody>
          <a:bodyPr vert="horz" wrap="square" lIns="0" tIns="757220" rIns="0" bIns="0" rtlCol="0">
            <a:spAutoFit/>
          </a:bodyPr>
          <a:lstStyle/>
          <a:p>
            <a:pPr marL="318135">
              <a:lnSpc>
                <a:spcPct val="100000"/>
              </a:lnSpc>
              <a:spcBef>
                <a:spcPts val="600"/>
              </a:spcBef>
            </a:pPr>
            <a:r>
              <a:rPr lang="en-US" sz="3600" spc="-25" dirty="0" smtClean="0">
                <a:latin typeface="Garamond"/>
                <a:cs typeface="Garamond"/>
              </a:rPr>
              <a:t>P-CARD</a:t>
            </a:r>
            <a:br>
              <a:rPr lang="en-US" sz="3600" spc="-25" dirty="0" smtClean="0">
                <a:latin typeface="Garamond"/>
                <a:cs typeface="Garamond"/>
              </a:rPr>
            </a:br>
            <a:r>
              <a:rPr sz="3600" spc="-25" dirty="0" smtClean="0">
                <a:latin typeface="Garamond"/>
                <a:cs typeface="Garamond"/>
              </a:rPr>
              <a:t>P</a:t>
            </a:r>
            <a:r>
              <a:rPr sz="3600" spc="5" dirty="0" smtClean="0">
                <a:latin typeface="Garamond"/>
                <a:cs typeface="Garamond"/>
              </a:rPr>
              <a:t>U</a:t>
            </a:r>
            <a:r>
              <a:rPr sz="3600" spc="-70" dirty="0" smtClean="0">
                <a:latin typeface="Garamond"/>
                <a:cs typeface="Garamond"/>
              </a:rPr>
              <a:t>R</a:t>
            </a:r>
            <a:r>
              <a:rPr sz="3600" dirty="0" smtClean="0">
                <a:latin typeface="Garamond"/>
                <a:cs typeface="Garamond"/>
              </a:rPr>
              <a:t>C</a:t>
            </a:r>
            <a:r>
              <a:rPr sz="3600" spc="-5" dirty="0" smtClean="0">
                <a:latin typeface="Garamond"/>
                <a:cs typeface="Garamond"/>
              </a:rPr>
              <a:t>HA</a:t>
            </a:r>
            <a:r>
              <a:rPr sz="3600" dirty="0" smtClean="0">
                <a:latin typeface="Garamond"/>
                <a:cs typeface="Garamond"/>
              </a:rPr>
              <a:t>SES</a:t>
            </a:r>
            <a:r>
              <a:rPr sz="3600" spc="-25" dirty="0" smtClean="0">
                <a:latin typeface="Garamond"/>
                <a:cs typeface="Garamond"/>
              </a:rPr>
              <a:t> </a:t>
            </a:r>
            <a:r>
              <a:rPr sz="3600" spc="5" dirty="0" smtClean="0">
                <a:latin typeface="Garamond"/>
                <a:cs typeface="Garamond"/>
              </a:rPr>
              <a:t>U</a:t>
            </a:r>
            <a:r>
              <a:rPr sz="3600" spc="-35" dirty="0" smtClean="0">
                <a:latin typeface="Garamond"/>
                <a:cs typeface="Garamond"/>
              </a:rPr>
              <a:t>ND</a:t>
            </a:r>
            <a:r>
              <a:rPr sz="3600" dirty="0" smtClean="0">
                <a:latin typeface="Garamond"/>
                <a:cs typeface="Garamond"/>
              </a:rPr>
              <a:t>ER</a:t>
            </a:r>
            <a:r>
              <a:rPr lang="en-US" sz="3600" dirty="0" smtClean="0">
                <a:latin typeface="Garamond"/>
                <a:cs typeface="Garamond"/>
              </a:rPr>
              <a:t>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/>
                <a:cs typeface="Garamond"/>
              </a:rPr>
              <a:t>$5,000.00</a:t>
            </a:r>
            <a:endParaRPr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/>
              <a:cs typeface="Garamond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8372" y="1498366"/>
            <a:ext cx="7286737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PURCHASES UNDER $5,000 CAN BE MADE WITH A P-CARD UNLESS: </a:t>
            </a:r>
          </a:p>
          <a:p>
            <a:r>
              <a:rPr lang="en-US" sz="3200" dirty="0" smtClean="0"/>
              <a:t>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dirty="0"/>
              <a:t>Vendor requires a signature/contract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dirty="0" smtClean="0"/>
              <a:t>Vendor </a:t>
            </a:r>
            <a:r>
              <a:rPr lang="en-US" dirty="0"/>
              <a:t>does not accept credit cards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dirty="0" smtClean="0"/>
              <a:t>Any purchase using </a:t>
            </a:r>
            <a:r>
              <a:rPr lang="en-US" dirty="0"/>
              <a:t>State Funds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dirty="0"/>
              <a:t>Alcoholic Beverages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dirty="0"/>
              <a:t>Fuel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dirty="0"/>
              <a:t>Travel Expenses (airlines, car rentals, hotels, meals, etc.)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dirty="0"/>
              <a:t>Service Contracts (labor only</a:t>
            </a:r>
            <a:r>
              <a:rPr lang="en-US" dirty="0" smtClean="0"/>
              <a:t>)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dirty="0" smtClean="0"/>
              <a:t>Computer related </a:t>
            </a:r>
            <a:r>
              <a:rPr lang="en-US" i="1" dirty="0" smtClean="0"/>
              <a:t>(requires prior approval from UCT)</a:t>
            </a:r>
            <a:endParaRPr lang="en-US" i="1" dirty="0"/>
          </a:p>
          <a:p>
            <a:endParaRPr lang="en-US" sz="3200" dirty="0" smtClean="0"/>
          </a:p>
          <a:p>
            <a:r>
              <a:rPr lang="en-US" sz="2400" i="1" dirty="0" smtClean="0"/>
              <a:t>Please view additional P-Card Guidelines on </a:t>
            </a:r>
            <a:r>
              <a:rPr lang="en-US" sz="2400" i="1" dirty="0"/>
              <a:t>UHCL’s Procurement Card (P-Card)Page</a:t>
            </a:r>
          </a:p>
          <a:p>
            <a:r>
              <a:rPr lang="en-US" sz="3200" dirty="0" smtClean="0"/>
              <a:t>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298610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024688" cy="1143000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600" b="1" dirty="0" smtClean="0">
                <a:latin typeface="Arial" charset="0"/>
              </a:rPr>
              <a:t>LIABILITY &amp;</a:t>
            </a:r>
            <a:br>
              <a:rPr lang="en-US" sz="3600" b="1" dirty="0" smtClean="0">
                <a:latin typeface="Arial" charset="0"/>
              </a:rPr>
            </a:br>
            <a:r>
              <a:rPr lang="en-US" sz="3600" b="1" dirty="0" smtClean="0">
                <a:latin typeface="Arial" charset="0"/>
              </a:rPr>
              <a:t>RISK MANAGEMENT</a:t>
            </a:r>
          </a:p>
        </p:txBody>
      </p:sp>
      <p:sp>
        <p:nvSpPr>
          <p:cNvPr id="14340" name="Rectangle 1027"/>
          <p:cNvSpPr>
            <a:spLocks noGrp="1" noChangeArrowheads="1"/>
          </p:cNvSpPr>
          <p:nvPr>
            <p:ph idx="1"/>
          </p:nvPr>
        </p:nvSpPr>
        <p:spPr>
          <a:xfrm>
            <a:off x="482138" y="2044932"/>
            <a:ext cx="7285500" cy="4495800"/>
          </a:xfrm>
        </p:spPr>
        <p:txBody>
          <a:bodyPr rtlCol="0">
            <a:noAutofit/>
          </a:bodyPr>
          <a:lstStyle/>
          <a:p>
            <a:pPr marL="411480" indent="-342900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400" b="1" dirty="0">
                <a:latin typeface="Maiandra GD" pitchFamily="34" charset="0"/>
              </a:rPr>
              <a:t>Certificates of Insurance </a:t>
            </a:r>
            <a:r>
              <a:rPr lang="en-US" sz="2400" b="1" dirty="0" smtClean="0">
                <a:latin typeface="Maiandra GD" pitchFamily="34" charset="0"/>
              </a:rPr>
              <a:t>Requirements</a:t>
            </a:r>
          </a:p>
          <a:p>
            <a:pPr marL="868680" lvl="1" indent="-342900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400" b="1" dirty="0" smtClean="0">
                <a:latin typeface="Maiandra GD" pitchFamily="34" charset="0"/>
              </a:rPr>
              <a:t>List UHCL as the Certificate Holder</a:t>
            </a:r>
          </a:p>
          <a:p>
            <a:pPr marL="868680" lvl="1" indent="-342900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400" b="1" dirty="0" smtClean="0">
                <a:latin typeface="Maiandra GD" pitchFamily="34" charset="0"/>
              </a:rPr>
              <a:t>List UHCL as Additional Insured</a:t>
            </a:r>
          </a:p>
          <a:p>
            <a:pPr marL="868680" lvl="1" indent="-342900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400" b="1" dirty="0" smtClean="0">
                <a:latin typeface="Maiandra GD" pitchFamily="34" charset="0"/>
              </a:rPr>
              <a:t>Waive Subrogation</a:t>
            </a:r>
          </a:p>
          <a:p>
            <a:pPr marL="868680" lvl="1" indent="-342900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400" b="1" dirty="0" smtClean="0">
                <a:latin typeface="Maiandra GD" pitchFamily="34" charset="0"/>
              </a:rPr>
              <a:t>Limits must match the limits within the Insurance Clause in the Contract</a:t>
            </a:r>
          </a:p>
          <a:p>
            <a:pPr marL="525780" lvl="1" indent="0">
              <a:spcAft>
                <a:spcPts val="0"/>
              </a:spcAft>
              <a:buNone/>
              <a:defRPr/>
            </a:pPr>
            <a:endParaRPr lang="en-US" b="1" dirty="0">
              <a:latin typeface="Maiandra GD" pitchFamily="34" charset="0"/>
            </a:endParaRPr>
          </a:p>
          <a:p>
            <a:pPr marL="411480" indent="-342900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400" b="1" dirty="0" smtClean="0">
                <a:latin typeface="Maiandra GD" pitchFamily="34" charset="0"/>
              </a:rPr>
              <a:t>Insurance Waiver Consideration Basis</a:t>
            </a:r>
          </a:p>
          <a:p>
            <a:pPr marL="868680" lvl="1" indent="-342900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400" b="1" dirty="0" smtClean="0">
                <a:latin typeface="Maiandra GD" pitchFamily="34" charset="0"/>
              </a:rPr>
              <a:t>Risk Levels</a:t>
            </a:r>
          </a:p>
          <a:p>
            <a:pPr marL="868680" lvl="1" indent="-342900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400" b="1" dirty="0" smtClean="0">
                <a:latin typeface="Maiandra GD" pitchFamily="34" charset="0"/>
              </a:rPr>
              <a:t>Premises Liability</a:t>
            </a:r>
          </a:p>
          <a:p>
            <a:pPr marL="868680" lvl="1" indent="-342900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400" b="1" dirty="0" smtClean="0">
                <a:latin typeface="Maiandra GD" pitchFamily="34" charset="0"/>
              </a:rPr>
              <a:t>Consequences</a:t>
            </a:r>
            <a:r>
              <a:rPr lang="en-US" b="1" dirty="0" smtClean="0">
                <a:latin typeface="Maiandra GD" pitchFamily="34" charset="0"/>
              </a:rPr>
              <a:t/>
            </a:r>
            <a:br>
              <a:rPr lang="en-US" b="1" dirty="0" smtClean="0">
                <a:latin typeface="Maiandra GD" pitchFamily="34" charset="0"/>
              </a:rPr>
            </a:br>
            <a:endParaRPr lang="en-US" b="1" dirty="0" smtClean="0">
              <a:latin typeface="Maiandra G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8568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274464"/>
            <a:ext cx="6858000" cy="972445"/>
          </a:xfrm>
        </p:spPr>
        <p:txBody>
          <a:bodyPr>
            <a:normAutofit/>
          </a:bodyPr>
          <a:lstStyle/>
          <a:p>
            <a:r>
              <a:rPr lang="en-US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Food Service Waiver</a:t>
            </a:r>
            <a:endParaRPr lang="en-US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85305" y="1313411"/>
            <a:ext cx="6858000" cy="4010891"/>
          </a:xfrm>
        </p:spPr>
        <p:txBody>
          <a:bodyPr>
            <a:normAutofit lnSpcReduction="10000"/>
          </a:bodyPr>
          <a:lstStyle/>
          <a:p>
            <a:endParaRPr lang="en-US" dirty="0" smtClean="0"/>
          </a:p>
          <a:p>
            <a:r>
              <a:rPr lang="en-US" dirty="0" smtClean="0">
                <a:latin typeface="Microsoft Tai Le" panose="020B0502040204020203" pitchFamily="34" charset="0"/>
                <a:cs typeface="Microsoft Tai Le" panose="020B0502040204020203" pitchFamily="34" charset="0"/>
              </a:rPr>
              <a:t>Chartwells Catering</a:t>
            </a:r>
          </a:p>
          <a:p>
            <a:endParaRPr lang="en-US" dirty="0" smtClean="0">
              <a:latin typeface="Microsoft Tai Le" panose="020B0502040204020203" pitchFamily="34" charset="0"/>
              <a:cs typeface="Microsoft Tai Le" panose="020B0502040204020203" pitchFamily="34" charset="0"/>
            </a:endParaRPr>
          </a:p>
          <a:p>
            <a:r>
              <a:rPr lang="en-US" dirty="0" smtClean="0">
                <a:latin typeface="Microsoft Tai Le" panose="020B0502040204020203" pitchFamily="34" charset="0"/>
                <a:cs typeface="Microsoft Tai Le" panose="020B0502040204020203" pitchFamily="34" charset="0"/>
              </a:rPr>
              <a:t>Waiver Required when </a:t>
            </a:r>
            <a:r>
              <a:rPr lang="en-US" u="sng" dirty="0" smtClean="0">
                <a:latin typeface="Microsoft Tai Le" panose="020B0502040204020203" pitchFamily="34" charset="0"/>
                <a:cs typeface="Microsoft Tai Le" panose="020B0502040204020203" pitchFamily="34" charset="0"/>
              </a:rPr>
              <a:t>all</a:t>
            </a:r>
            <a:r>
              <a:rPr lang="en-US" dirty="0" smtClean="0">
                <a:latin typeface="Microsoft Tai Le" panose="020B0502040204020203" pitchFamily="34" charset="0"/>
                <a:cs typeface="Microsoft Tai Le" panose="020B0502040204020203" pitchFamily="34" charset="0"/>
              </a:rPr>
              <a:t> matters apply: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>
                <a:latin typeface="Microsoft Tai Le" panose="020B0502040204020203" pitchFamily="34" charset="0"/>
                <a:cs typeface="Microsoft Tai Le" panose="020B0502040204020203" pitchFamily="34" charset="0"/>
              </a:rPr>
              <a:t>On-Campus Events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>
                <a:latin typeface="Microsoft Tai Le" panose="020B0502040204020203" pitchFamily="34" charset="0"/>
                <a:cs typeface="Microsoft Tai Le" panose="020B0502040204020203" pitchFamily="34" charset="0"/>
              </a:rPr>
              <a:t>Food Delivery or Catering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 smtClean="0">
                <a:latin typeface="Microsoft Tai Le" panose="020B0502040204020203" pitchFamily="34" charset="0"/>
                <a:cs typeface="Microsoft Tai Le" panose="020B0502040204020203" pitchFamily="34" charset="0"/>
              </a:rPr>
              <a:t>$100 or above</a:t>
            </a:r>
          </a:p>
          <a:p>
            <a:endParaRPr lang="en-US" dirty="0" smtClean="0">
              <a:latin typeface="Microsoft Tai Le" panose="020B0502040204020203" pitchFamily="34" charset="0"/>
              <a:cs typeface="Microsoft Tai Le" panose="020B0502040204020203" pitchFamily="34" charset="0"/>
            </a:endParaRPr>
          </a:p>
          <a:p>
            <a:r>
              <a:rPr lang="en-US" sz="2000" dirty="0" smtClean="0">
                <a:latin typeface="Microsoft Tai Le" panose="020B0502040204020203" pitchFamily="34" charset="0"/>
                <a:cs typeface="Microsoft Tai Le" panose="020B0502040204020203" pitchFamily="34" charset="0"/>
              </a:rPr>
              <a:t>Off-Campus events do not need a Food Service Waiver.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8399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753" y="83128"/>
            <a:ext cx="8886304" cy="822958"/>
          </a:xfrm>
        </p:spPr>
        <p:txBody>
          <a:bodyPr>
            <a:normAutofit/>
          </a:bodyPr>
          <a:lstStyle/>
          <a:p>
            <a:r>
              <a:rPr lang="en-US" sz="5000" b="1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Procurement Department</a:t>
            </a:r>
            <a:endParaRPr lang="en-US" sz="50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6255" y="598515"/>
            <a:ext cx="8354289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i="1" dirty="0" smtClean="0">
                <a:solidFill>
                  <a:srgbClr val="00B050"/>
                </a:solidFill>
                <a:latin typeface="Bodoni MT" panose="02070603080606020203" pitchFamily="18" charset="0"/>
              </a:rPr>
              <a:t>Our Purpose</a:t>
            </a:r>
          </a:p>
          <a:p>
            <a:r>
              <a:rPr lang="en-US" sz="2800" b="1" dirty="0" smtClean="0"/>
              <a:t>Financial</a:t>
            </a:r>
            <a:r>
              <a:rPr lang="en-US" sz="2800" dirty="0" smtClean="0"/>
              <a:t>  </a:t>
            </a:r>
            <a:r>
              <a:rPr lang="en-US" sz="2800" b="1" dirty="0"/>
              <a:t>Benefit</a:t>
            </a:r>
            <a:r>
              <a:rPr lang="en-US" sz="2800" dirty="0" smtClean="0"/>
              <a:t> - To monitor and process purchases 						 that are in the very best interest of 						 the University.  </a:t>
            </a:r>
          </a:p>
          <a:p>
            <a:endParaRPr lang="en-US" sz="1600" dirty="0" smtClean="0"/>
          </a:p>
          <a:p>
            <a:r>
              <a:rPr lang="en-US" sz="2800" b="1" dirty="0" smtClean="0"/>
              <a:t>Risk Control/Liability </a:t>
            </a:r>
            <a:r>
              <a:rPr lang="en-US" sz="2800" dirty="0" smtClean="0"/>
              <a:t>- We are also charged with the 								  duty of preventing litigation as </a:t>
            </a:r>
          </a:p>
          <a:p>
            <a:r>
              <a:rPr lang="en-US" sz="2800" dirty="0"/>
              <a:t>	</a:t>
            </a:r>
            <a:r>
              <a:rPr lang="en-US" sz="2800" dirty="0" smtClean="0"/>
              <a:t>						  a result of a purchase/contract.</a:t>
            </a:r>
          </a:p>
          <a:p>
            <a:endParaRPr lang="en-US" sz="1600" dirty="0" smtClean="0"/>
          </a:p>
          <a:p>
            <a:r>
              <a:rPr lang="en-US" sz="2800" b="1" dirty="0" smtClean="0"/>
              <a:t>Audit/Compliance</a:t>
            </a:r>
            <a:r>
              <a:rPr lang="en-US" sz="2800" dirty="0"/>
              <a:t> </a:t>
            </a:r>
            <a:r>
              <a:rPr lang="en-US" sz="2800" dirty="0" smtClean="0"/>
              <a:t>- Purchases must be in compliance 		   				   with Legislative Statues, State and  						   Federal Laws.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90680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2385" y="241504"/>
            <a:ext cx="8088283" cy="797877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latin typeface="Arial Rounded MT Bold" panose="020F0704030504030204" pitchFamily="34" charset="0"/>
              </a:rPr>
              <a:t>Purchasing Thresholds</a:t>
            </a:r>
            <a:endParaRPr lang="en-US" dirty="0">
              <a:latin typeface="Arial Rounded MT Bold" panose="020F0704030504030204" pitchFamily="34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7886719"/>
              </p:ext>
            </p:extLst>
          </p:nvPr>
        </p:nvGraphicFramePr>
        <p:xfrm>
          <a:off x="717550" y="1039381"/>
          <a:ext cx="7661679" cy="4480444"/>
        </p:xfrm>
        <a:graphic>
          <a:graphicData uri="http://schemas.openxmlformats.org/drawingml/2006/table">
            <a:tbl>
              <a:tblPr/>
              <a:tblGrid>
                <a:gridCol w="1858556">
                  <a:extLst>
                    <a:ext uri="{9D8B030D-6E8A-4147-A177-3AD203B41FA5}">
                      <a16:colId xmlns:a16="http://schemas.microsoft.com/office/drawing/2014/main" val="2858816664"/>
                    </a:ext>
                  </a:extLst>
                </a:gridCol>
                <a:gridCol w="5803123">
                  <a:extLst>
                    <a:ext uri="{9D8B030D-6E8A-4147-A177-3AD203B41FA5}">
                      <a16:colId xmlns:a16="http://schemas.microsoft.com/office/drawing/2014/main" val="2617871335"/>
                    </a:ext>
                  </a:extLst>
                </a:gridCol>
              </a:tblGrid>
              <a:tr h="1193927"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 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</a:t>
                      </a: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$5,000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Order is placed directly with vendor.</a:t>
                      </a:r>
                      <a:r>
                        <a:rPr lang="en-US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Method 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of Payment: P-card, Voucher or PO.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80719053"/>
                  </a:ext>
                </a:extLst>
              </a:tr>
              <a:tr h="9067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$5,001 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</a:t>
                      </a: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$15,000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Department submits 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Purchase Requisition for a PO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</a:t>
                      </a:r>
                    </a:p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 bids are required.*  </a:t>
                      </a:r>
                    </a:p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*Procurement has the option to bid; if necessary.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80594998"/>
                  </a:ext>
                </a:extLst>
              </a:tr>
              <a:tr h="117069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$15,001 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$25,000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Department prepares purchase 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requisition, 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 contacts Procurement with bid 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Scope of Work (SOW) 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and Vendor suggestions. </a:t>
                      </a:r>
                      <a:endParaRPr lang="en-US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Procurement creates</a:t>
                      </a:r>
                      <a:r>
                        <a:rPr lang="en-US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an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informal 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bid</a:t>
                      </a:r>
                      <a:r>
                        <a:rPr lang="en-US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(bids 25k or less; submitted directly to vendors via email; not placed on ESBD)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61563042"/>
                  </a:ext>
                </a:extLst>
              </a:tr>
              <a:tr h="120904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$25,001 plus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Department prepares purchase requisition or contacts Procurement with bid SOW and Vendor suggestions.  </a:t>
                      </a:r>
                      <a:endParaRPr lang="en-US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Procurement 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creates a formal 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bid</a:t>
                      </a:r>
                      <a:r>
                        <a:rPr lang="en-US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with department’s SOW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  </a:t>
                      </a:r>
                    </a:p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Formal 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bids must be placed on state ESBD website.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24951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18519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4595" y="520037"/>
            <a:ext cx="7024687" cy="725487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 smtClean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UHCL CONTRACT</a:t>
            </a:r>
            <a:br>
              <a:rPr lang="en-US" sz="3200" b="1" dirty="0" smtClean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en-US" sz="3200" b="1" dirty="0" smtClean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PROCUREMENT PROCEDURES</a:t>
            </a:r>
            <a:endParaRPr lang="en-US" sz="32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7996" y="1828800"/>
            <a:ext cx="7467600" cy="4232275"/>
          </a:xfrm>
        </p:spPr>
        <p:txBody>
          <a:bodyPr>
            <a:normAutofit lnSpcReduction="10000"/>
          </a:bodyPr>
          <a:lstStyle/>
          <a:p>
            <a:pPr marL="1427163" indent="-1357313">
              <a:buNone/>
              <a:tabLst>
                <a:tab pos="1371600" algn="l"/>
              </a:tabLst>
            </a:pPr>
            <a:endParaRPr lang="en-US" sz="1900" dirty="0" smtClean="0"/>
          </a:p>
          <a:p>
            <a:pPr marL="1719263" indent="-1649413">
              <a:buNone/>
              <a:tabLst>
                <a:tab pos="1655763" algn="l"/>
              </a:tabLst>
            </a:pPr>
            <a:r>
              <a:rPr lang="en-US" sz="1900" b="1" dirty="0" smtClean="0">
                <a:latin typeface="Maiandra GD" pitchFamily="34" charset="0"/>
              </a:rPr>
              <a:t>$0 - $15,000</a:t>
            </a:r>
            <a:r>
              <a:rPr lang="en-US" sz="1900" dirty="0">
                <a:latin typeface="Maiandra GD" pitchFamily="34" charset="0"/>
              </a:rPr>
              <a:t>	 </a:t>
            </a:r>
            <a:r>
              <a:rPr lang="en-US" sz="1900" dirty="0" smtClean="0">
                <a:latin typeface="Maiandra GD" pitchFamily="34" charset="0"/>
              </a:rPr>
              <a:t>No bid is required.</a:t>
            </a:r>
          </a:p>
          <a:p>
            <a:pPr marL="1719263" indent="-1649413">
              <a:buNone/>
              <a:tabLst>
                <a:tab pos="1655763" algn="l"/>
              </a:tabLst>
            </a:pPr>
            <a:endParaRPr lang="en-US" sz="1900" dirty="0" smtClean="0">
              <a:latin typeface="Maiandra GD" pitchFamily="34" charset="0"/>
            </a:endParaRPr>
          </a:p>
          <a:p>
            <a:pPr marL="1719263" indent="-1649413">
              <a:buNone/>
              <a:tabLst>
                <a:tab pos="1655763" algn="l"/>
              </a:tabLst>
            </a:pPr>
            <a:r>
              <a:rPr lang="en-US" sz="1900" b="1" dirty="0" smtClean="0">
                <a:latin typeface="Maiandra GD" pitchFamily="34" charset="0"/>
              </a:rPr>
              <a:t>$15,001 plus</a:t>
            </a:r>
            <a:r>
              <a:rPr lang="en-US" sz="1900" dirty="0" smtClean="0">
                <a:latin typeface="Maiandra GD" pitchFamily="34" charset="0"/>
              </a:rPr>
              <a:t>	</a:t>
            </a:r>
            <a:r>
              <a:rPr lang="en-US" sz="1900" dirty="0">
                <a:latin typeface="Maiandra GD" pitchFamily="34" charset="0"/>
              </a:rPr>
              <a:t> </a:t>
            </a:r>
            <a:r>
              <a:rPr lang="en-US" sz="1900" dirty="0" smtClean="0">
                <a:latin typeface="Maiandra GD" pitchFamily="34" charset="0"/>
              </a:rPr>
              <a:t>A bid or Sole Source Justification may be required for these goods or services.</a:t>
            </a:r>
          </a:p>
          <a:p>
            <a:pPr marL="1719263" indent="-1649413">
              <a:buNone/>
              <a:tabLst>
                <a:tab pos="1655763" algn="l"/>
              </a:tabLst>
            </a:pPr>
            <a:r>
              <a:rPr lang="en-US" sz="1900" dirty="0">
                <a:latin typeface="Maiandra GD" pitchFamily="34" charset="0"/>
              </a:rPr>
              <a:t>	</a:t>
            </a:r>
            <a:r>
              <a:rPr lang="en-US" sz="1900" dirty="0" smtClean="0">
                <a:latin typeface="Maiandra GD" pitchFamily="34" charset="0"/>
              </a:rPr>
              <a:t>- Other Procurements are considered (cooperative contracts; emergency purchases; other exceptions)</a:t>
            </a:r>
          </a:p>
          <a:p>
            <a:pPr marL="1719263" indent="-1649413">
              <a:buNone/>
              <a:tabLst>
                <a:tab pos="1655763" algn="l"/>
              </a:tabLst>
            </a:pPr>
            <a:endParaRPr lang="en-US" sz="1900" dirty="0">
              <a:latin typeface="Maiandra GD" pitchFamily="34" charset="0"/>
            </a:endParaRPr>
          </a:p>
          <a:p>
            <a:pPr marL="1719263" indent="-1649413">
              <a:buNone/>
              <a:tabLst>
                <a:tab pos="1655763" algn="l"/>
              </a:tabLst>
            </a:pPr>
            <a:r>
              <a:rPr lang="en-US" sz="1900" b="1" dirty="0" smtClean="0">
                <a:latin typeface="Maiandra GD" pitchFamily="34" charset="0"/>
              </a:rPr>
              <a:t>Above $25,000 </a:t>
            </a:r>
            <a:r>
              <a:rPr lang="en-US" sz="1900" dirty="0" smtClean="0">
                <a:latin typeface="Maiandra GD" pitchFamily="34" charset="0"/>
              </a:rPr>
              <a:t>A </a:t>
            </a:r>
            <a:r>
              <a:rPr lang="en-US" sz="1900" dirty="0">
                <a:latin typeface="Maiandra GD" pitchFamily="34" charset="0"/>
              </a:rPr>
              <a:t>bid or Sole Source Justification may be required for these goods or </a:t>
            </a:r>
            <a:r>
              <a:rPr lang="en-US" sz="1900" dirty="0" smtClean="0">
                <a:latin typeface="Maiandra GD" pitchFamily="34" charset="0"/>
              </a:rPr>
              <a:t>services. </a:t>
            </a:r>
          </a:p>
          <a:p>
            <a:pPr marL="1719263" indent="-1649413">
              <a:buNone/>
              <a:tabLst>
                <a:tab pos="1655763" algn="l"/>
              </a:tabLst>
            </a:pPr>
            <a:r>
              <a:rPr lang="en-US" sz="1900" dirty="0">
                <a:latin typeface="Maiandra GD" pitchFamily="34" charset="0"/>
              </a:rPr>
              <a:t>	</a:t>
            </a:r>
            <a:r>
              <a:rPr lang="en-US" sz="1900" dirty="0" smtClean="0">
                <a:latin typeface="Maiandra GD" pitchFamily="34" charset="0"/>
              </a:rPr>
              <a:t>ALL contracts (including Standard Agreements) must be sent to </a:t>
            </a:r>
            <a:r>
              <a:rPr lang="en-US" sz="1800" dirty="0">
                <a:latin typeface="Maiandra GD" pitchFamily="34" charset="0"/>
              </a:rPr>
              <a:t>Office of the General Counsel (OGC) </a:t>
            </a:r>
            <a:r>
              <a:rPr lang="en-US" sz="1900" dirty="0" smtClean="0">
                <a:latin typeface="Maiandra GD" pitchFamily="34" charset="0"/>
              </a:rPr>
              <a:t>for review. Coversheet is required for legal. </a:t>
            </a:r>
            <a:endParaRPr lang="en-US" sz="1900" dirty="0">
              <a:latin typeface="Maiandra GD" pitchFamily="34" charset="0"/>
            </a:endParaRPr>
          </a:p>
          <a:p>
            <a:pPr marL="1719263" indent="-1649413">
              <a:buNone/>
              <a:tabLst>
                <a:tab pos="1655763" algn="l"/>
              </a:tabLst>
            </a:pPr>
            <a:endParaRPr lang="en-US" sz="2200" dirty="0">
              <a:latin typeface="Maiandra G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4138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8093" y="501779"/>
            <a:ext cx="7024687" cy="725487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 smtClean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FORMAL AND INFORMAL BIDS</a:t>
            </a:r>
            <a:endParaRPr lang="en-US" sz="32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7996" y="1227266"/>
            <a:ext cx="7467600" cy="5073781"/>
          </a:xfrm>
        </p:spPr>
        <p:txBody>
          <a:bodyPr>
            <a:normAutofit fontScale="62500" lnSpcReduction="20000"/>
          </a:bodyPr>
          <a:lstStyle/>
          <a:p>
            <a:pPr marL="1427163" indent="-1357313">
              <a:buNone/>
              <a:tabLst>
                <a:tab pos="1371600" algn="l"/>
              </a:tabLst>
            </a:pPr>
            <a:endParaRPr lang="en-US" sz="1900" dirty="0" smtClean="0"/>
          </a:p>
          <a:p>
            <a:pPr marL="1719263" indent="-1649413">
              <a:buNone/>
              <a:tabLst>
                <a:tab pos="1655763" algn="l"/>
              </a:tabLst>
            </a:pPr>
            <a:r>
              <a:rPr lang="en-US" sz="2900" b="1" dirty="0" smtClean="0">
                <a:latin typeface="Maiandra GD" pitchFamily="34" charset="0"/>
              </a:rPr>
              <a:t>Informal Bids</a:t>
            </a:r>
          </a:p>
          <a:p>
            <a:pPr marL="1719263" indent="-1649413">
              <a:buNone/>
              <a:tabLst>
                <a:tab pos="1655763" algn="l"/>
              </a:tabLst>
            </a:pPr>
            <a:r>
              <a:rPr lang="en-US" sz="2600" b="1" dirty="0" smtClean="0">
                <a:latin typeface="Maiandra GD" pitchFamily="34" charset="0"/>
              </a:rPr>
              <a:t>$15,001 - $25,000</a:t>
            </a:r>
            <a:r>
              <a:rPr lang="en-US" sz="1900" dirty="0" smtClean="0">
                <a:latin typeface="Maiandra GD" pitchFamily="34" charset="0"/>
              </a:rPr>
              <a:t>	</a:t>
            </a:r>
            <a:r>
              <a:rPr lang="en-US" sz="1900" dirty="0">
                <a:latin typeface="Maiandra GD" pitchFamily="34" charset="0"/>
              </a:rPr>
              <a:t> </a:t>
            </a:r>
            <a:endParaRPr lang="en-US" sz="1900" dirty="0" smtClean="0">
              <a:latin typeface="Maiandra GD" pitchFamily="34" charset="0"/>
            </a:endParaRPr>
          </a:p>
          <a:p>
            <a:pPr marL="1719263" indent="-1649413">
              <a:buNone/>
              <a:tabLst>
                <a:tab pos="1655763" algn="l"/>
              </a:tabLst>
            </a:pPr>
            <a:endParaRPr lang="en-US" sz="1900" dirty="0" smtClean="0">
              <a:latin typeface="Maiandra GD" pitchFamily="34" charset="0"/>
            </a:endParaRPr>
          </a:p>
          <a:p>
            <a:pPr marL="412750" indent="-342900">
              <a:buFont typeface="Wingdings" panose="05000000000000000000" pitchFamily="2" charset="2"/>
              <a:buChar char="Ø"/>
              <a:tabLst>
                <a:tab pos="1655763" algn="l"/>
              </a:tabLst>
            </a:pPr>
            <a:r>
              <a:rPr lang="en-US" sz="2200" dirty="0"/>
              <a:t>Departments are required to recommend a vendor for the item(s) to be purchased. </a:t>
            </a:r>
            <a:endParaRPr lang="en-US" sz="2200" dirty="0" smtClean="0"/>
          </a:p>
          <a:p>
            <a:pPr marL="412750" indent="-342900">
              <a:buFont typeface="Wingdings" panose="05000000000000000000" pitchFamily="2" charset="2"/>
              <a:buChar char="Ø"/>
              <a:tabLst>
                <a:tab pos="1655763" algn="l"/>
              </a:tabLst>
            </a:pPr>
            <a:r>
              <a:rPr lang="en-US" sz="2200" dirty="0" smtClean="0"/>
              <a:t>The </a:t>
            </a:r>
            <a:r>
              <a:rPr lang="en-US" sz="2200" dirty="0"/>
              <a:t>Procurement Department will solicit a minimum of three (3) informal bids. </a:t>
            </a:r>
            <a:endParaRPr lang="en-US" sz="2200" dirty="0" smtClean="0"/>
          </a:p>
          <a:p>
            <a:pPr marL="412750" indent="-342900">
              <a:buFont typeface="Wingdings" panose="05000000000000000000" pitchFamily="2" charset="2"/>
              <a:buChar char="Ø"/>
              <a:tabLst>
                <a:tab pos="1655763" algn="l"/>
              </a:tabLst>
            </a:pPr>
            <a:r>
              <a:rPr lang="en-US" sz="2200" dirty="0" smtClean="0"/>
              <a:t>A </a:t>
            </a:r>
            <a:r>
              <a:rPr lang="en-US" sz="2200" dirty="0"/>
              <a:t>minimum of two (2) </a:t>
            </a:r>
            <a:r>
              <a:rPr lang="en-US" sz="2200" dirty="0" smtClean="0"/>
              <a:t>HUB Vendors </a:t>
            </a:r>
            <a:r>
              <a:rPr lang="en-US" sz="2200" dirty="0"/>
              <a:t>will be solicited for bids. </a:t>
            </a:r>
          </a:p>
          <a:p>
            <a:pPr marL="1719263" indent="-1649413">
              <a:buNone/>
              <a:tabLst>
                <a:tab pos="1655763" algn="l"/>
              </a:tabLst>
            </a:pPr>
            <a:endParaRPr lang="en-US" sz="2800" b="1" dirty="0" smtClean="0">
              <a:latin typeface="Maiandra GD" pitchFamily="34" charset="0"/>
            </a:endParaRPr>
          </a:p>
          <a:p>
            <a:pPr marL="1719263" indent="-1649413">
              <a:buNone/>
              <a:tabLst>
                <a:tab pos="1655763" algn="l"/>
              </a:tabLst>
            </a:pPr>
            <a:r>
              <a:rPr lang="en-US" sz="2800" b="1" dirty="0" smtClean="0">
                <a:latin typeface="Maiandra GD" pitchFamily="34" charset="0"/>
              </a:rPr>
              <a:t>Formal </a:t>
            </a:r>
            <a:r>
              <a:rPr lang="en-US" sz="2800" b="1" dirty="0">
                <a:latin typeface="Maiandra GD" pitchFamily="34" charset="0"/>
              </a:rPr>
              <a:t>Bids</a:t>
            </a:r>
          </a:p>
          <a:p>
            <a:pPr marL="1719263" indent="-1649413">
              <a:buNone/>
              <a:tabLst>
                <a:tab pos="1655763" algn="l"/>
              </a:tabLst>
            </a:pPr>
            <a:r>
              <a:rPr lang="en-US" sz="2600" b="1" dirty="0" smtClean="0">
                <a:latin typeface="Maiandra GD" pitchFamily="34" charset="0"/>
              </a:rPr>
              <a:t>Above $25,000</a:t>
            </a:r>
            <a:endParaRPr lang="en-US" sz="2600" dirty="0" smtClean="0">
              <a:latin typeface="Maiandra GD" pitchFamily="34" charset="0"/>
            </a:endParaRPr>
          </a:p>
          <a:p>
            <a:pPr marL="1719263" indent="-1649413">
              <a:buNone/>
              <a:tabLst>
                <a:tab pos="1655763" algn="l"/>
              </a:tabLst>
            </a:pPr>
            <a:endParaRPr lang="en-US" sz="1900" dirty="0" smtClean="0">
              <a:latin typeface="Maiandra GD" pitchFamily="34" charset="0"/>
            </a:endParaRPr>
          </a:p>
          <a:p>
            <a:pPr marL="412750" indent="-342900">
              <a:buFont typeface="Wingdings" panose="05000000000000000000" pitchFamily="2" charset="2"/>
              <a:buChar char="Ø"/>
              <a:tabLst>
                <a:tab pos="1655763" algn="l"/>
              </a:tabLst>
            </a:pPr>
            <a:r>
              <a:rPr lang="en-US" sz="2300" dirty="0"/>
              <a:t>Departments are required to recommend a vendor for the item(s) to be purchased. </a:t>
            </a:r>
            <a:endParaRPr lang="en-US" sz="2300" dirty="0" smtClean="0"/>
          </a:p>
          <a:p>
            <a:pPr marL="412750" indent="-342900">
              <a:buFont typeface="Wingdings" panose="05000000000000000000" pitchFamily="2" charset="2"/>
              <a:buChar char="Ø"/>
              <a:tabLst>
                <a:tab pos="1655763" algn="l"/>
              </a:tabLst>
            </a:pPr>
            <a:r>
              <a:rPr lang="en-US" sz="2300" dirty="0" smtClean="0"/>
              <a:t>The </a:t>
            </a:r>
            <a:r>
              <a:rPr lang="en-US" sz="2300" dirty="0"/>
              <a:t>Procurement Department will solicit a minimum of three (3) formal written bids. </a:t>
            </a:r>
            <a:endParaRPr lang="en-US" sz="2300" dirty="0" smtClean="0"/>
          </a:p>
          <a:p>
            <a:pPr marL="412750" indent="-342900">
              <a:buFont typeface="Wingdings" panose="05000000000000000000" pitchFamily="2" charset="2"/>
              <a:buChar char="Ø"/>
              <a:tabLst>
                <a:tab pos="1655763" algn="l"/>
              </a:tabLst>
            </a:pPr>
            <a:r>
              <a:rPr lang="en-US" sz="2300" dirty="0" smtClean="0"/>
              <a:t>A </a:t>
            </a:r>
            <a:r>
              <a:rPr lang="en-US" sz="2300" dirty="0"/>
              <a:t>minimum of two (2) HUBs will be solicited. </a:t>
            </a:r>
            <a:endParaRPr lang="en-US" sz="2300" dirty="0" smtClean="0"/>
          </a:p>
          <a:p>
            <a:pPr marL="412750" indent="-342900">
              <a:buFont typeface="Wingdings" panose="05000000000000000000" pitchFamily="2" charset="2"/>
              <a:buChar char="Ø"/>
              <a:tabLst>
                <a:tab pos="1655763" algn="l"/>
              </a:tabLst>
            </a:pPr>
            <a:r>
              <a:rPr lang="en-US" sz="2300" dirty="0" smtClean="0"/>
              <a:t>The </a:t>
            </a:r>
            <a:r>
              <a:rPr lang="en-US" sz="2300" dirty="0"/>
              <a:t>bid will be posted to the Electronic State Business Daily (ESBD) for a minimum of 14 </a:t>
            </a:r>
            <a:r>
              <a:rPr lang="en-US" sz="2300" dirty="0" smtClean="0"/>
              <a:t>days.</a:t>
            </a:r>
          </a:p>
          <a:p>
            <a:pPr marL="412750" indent="-342900">
              <a:buFont typeface="Wingdings" panose="05000000000000000000" pitchFamily="2" charset="2"/>
              <a:buChar char="Ø"/>
              <a:tabLst>
                <a:tab pos="1655763" algn="l"/>
              </a:tabLst>
            </a:pPr>
            <a:r>
              <a:rPr lang="en-US" sz="2300" dirty="0" smtClean="0"/>
              <a:t>Emergency </a:t>
            </a:r>
            <a:r>
              <a:rPr lang="en-US" sz="2300" dirty="0"/>
              <a:t>purchases may be posted for less than 14 days. </a:t>
            </a:r>
            <a:endParaRPr lang="en-US" sz="2300" dirty="0" smtClean="0">
              <a:latin typeface="Maiandra GD" pitchFamily="34" charset="0"/>
            </a:endParaRPr>
          </a:p>
          <a:p>
            <a:pPr marL="1719263" indent="-1649413">
              <a:buNone/>
              <a:tabLst>
                <a:tab pos="1655763" algn="l"/>
              </a:tabLst>
            </a:pPr>
            <a:r>
              <a:rPr lang="en-US" sz="1900" dirty="0">
                <a:latin typeface="Maiandra GD" pitchFamily="34" charset="0"/>
              </a:rPr>
              <a:t>	</a:t>
            </a:r>
          </a:p>
          <a:p>
            <a:pPr marL="1719263" indent="-1649413">
              <a:buNone/>
              <a:tabLst>
                <a:tab pos="1655763" algn="l"/>
              </a:tabLst>
            </a:pPr>
            <a:endParaRPr lang="en-US" sz="2200" dirty="0">
              <a:latin typeface="Maiandra G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6142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33103" y="546647"/>
            <a:ext cx="7277793" cy="1157462"/>
          </a:xfrm>
        </p:spPr>
        <p:txBody>
          <a:bodyPr/>
          <a:lstStyle/>
          <a:p>
            <a:r>
              <a:rPr lang="en-US" b="1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TRIVIA QUESTION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34935" y="2039245"/>
            <a:ext cx="6858000" cy="1655762"/>
          </a:xfrm>
        </p:spPr>
        <p:txBody>
          <a:bodyPr>
            <a:normAutofit/>
          </a:bodyPr>
          <a:lstStyle/>
          <a:p>
            <a:r>
              <a:rPr lang="en-US" sz="48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Is a Purchase Order (PO) a Contract</a:t>
            </a:r>
            <a:r>
              <a:rPr lang="en-US" sz="4800" b="1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?</a:t>
            </a:r>
          </a:p>
          <a:p>
            <a:endParaRPr lang="en-US" sz="48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endParaRPr lang="en-US" sz="4800" dirty="0"/>
          </a:p>
        </p:txBody>
      </p:sp>
      <p:sp>
        <p:nvSpPr>
          <p:cNvPr id="4" name="TextBox 3"/>
          <p:cNvSpPr txBox="1"/>
          <p:nvPr/>
        </p:nvSpPr>
        <p:spPr>
          <a:xfrm>
            <a:off x="933103" y="4214554"/>
            <a:ext cx="65803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A Purchase Order is a contract.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8205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9259" y="124691"/>
            <a:ext cx="8079970" cy="1895300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PURCHASE REQ</a:t>
            </a:r>
            <a:r>
              <a:rPr lang="en-US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/>
            </a:r>
            <a:br>
              <a:rPr lang="en-US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en-US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When and Why?</a:t>
            </a:r>
            <a:endParaRPr 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9259" y="1903614"/>
            <a:ext cx="847066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3200" dirty="0" smtClean="0"/>
              <a:t>Deliverable </a:t>
            </a:r>
            <a:r>
              <a:rPr lang="en-US" sz="3200" dirty="0"/>
              <a:t>is a tangible product</a:t>
            </a:r>
            <a:r>
              <a:rPr lang="en-US" sz="3200" dirty="0" smtClean="0"/>
              <a:t>.</a:t>
            </a:r>
            <a:r>
              <a:rPr lang="en-US" sz="3200" dirty="0"/>
              <a:t> </a:t>
            </a:r>
            <a:endParaRPr lang="en-US" sz="3200" dirty="0" smtClean="0"/>
          </a:p>
          <a:p>
            <a:endParaRPr lang="en-US" sz="1600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3200" dirty="0" smtClean="0"/>
              <a:t>Item(s) </a:t>
            </a:r>
            <a:r>
              <a:rPr lang="en-US" sz="3200" dirty="0"/>
              <a:t>that do not require an executed contract</a:t>
            </a:r>
            <a:r>
              <a:rPr lang="en-US" sz="3200" dirty="0" smtClean="0"/>
              <a:t>.</a:t>
            </a:r>
          </a:p>
          <a:p>
            <a:endParaRPr lang="en-US" sz="1600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3200" dirty="0" smtClean="0"/>
              <a:t>Maintenance/Repairs on existing tangibles </a:t>
            </a:r>
            <a:r>
              <a:rPr lang="en-US" sz="2000" i="1" dirty="0" smtClean="0"/>
              <a:t>(varies)</a:t>
            </a:r>
            <a:endParaRPr lang="en-US" sz="2000" i="1" dirty="0"/>
          </a:p>
          <a:p>
            <a:endParaRPr lang="en-US" dirty="0" smtClean="0"/>
          </a:p>
          <a:p>
            <a:r>
              <a:rPr lang="en-US" sz="2000" dirty="0" smtClean="0"/>
              <a:t>This may include:</a:t>
            </a:r>
          </a:p>
          <a:p>
            <a:r>
              <a:rPr lang="en-US" sz="2000" dirty="0" smtClean="0"/>
              <a:t>Office </a:t>
            </a:r>
            <a:r>
              <a:rPr lang="en-US" sz="2000" dirty="0"/>
              <a:t>supplies, furniture, </a:t>
            </a:r>
            <a:r>
              <a:rPr lang="en-US" sz="2000" dirty="0" smtClean="0"/>
              <a:t>copier, promotional items, classroom/study items, etc.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9600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9259" y="124691"/>
            <a:ext cx="8079970" cy="1895300"/>
          </a:xfrm>
        </p:spPr>
        <p:txBody>
          <a:bodyPr/>
          <a:lstStyle/>
          <a:p>
            <a:pPr algn="ctr"/>
            <a:r>
              <a:rPr lang="en-US" b="1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CONTRACT REQ</a:t>
            </a:r>
            <a:r>
              <a:rPr lang="en-US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/>
            </a:r>
            <a:br>
              <a:rPr lang="en-US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en-US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When and Why?</a:t>
            </a:r>
            <a:endParaRPr 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5" name="Rectangle 2051"/>
          <p:cNvSpPr txBox="1">
            <a:spLocks noChangeArrowheads="1"/>
          </p:cNvSpPr>
          <p:nvPr/>
        </p:nvSpPr>
        <p:spPr>
          <a:xfrm>
            <a:off x="1072343" y="1702222"/>
            <a:ext cx="7391400" cy="4038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Oswald Regular" panose="02000503000000000000" pitchFamily="2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274320" algn="ctr">
              <a:buFontTx/>
              <a:buNone/>
              <a:defRPr/>
            </a:pPr>
            <a:endParaRPr lang="en-US" sz="2900" b="1" dirty="0" smtClean="0">
              <a:latin typeface="Maiandra GD" pitchFamily="34" charset="0"/>
              <a:cs typeface="Vani" pitchFamily="34" charset="0"/>
            </a:endParaRPr>
          </a:p>
          <a:p>
            <a:pPr marL="66675">
              <a:lnSpc>
                <a:spcPct val="120000"/>
              </a:lnSpc>
              <a:defRPr/>
            </a:pPr>
            <a:r>
              <a:rPr lang="en-US" sz="3300" b="1" dirty="0" smtClean="0">
                <a:latin typeface="Maiandra GD" pitchFamily="34" charset="0"/>
              </a:rPr>
              <a:t>Vendor renders a service to the University.</a:t>
            </a:r>
          </a:p>
          <a:p>
            <a:pPr marL="523875" indent="-457200">
              <a:lnSpc>
                <a:spcPct val="120000"/>
              </a:lnSpc>
              <a:buFont typeface="Wingdings" panose="05000000000000000000" pitchFamily="2" charset="2"/>
              <a:buChar char="Ø"/>
              <a:defRPr/>
            </a:pPr>
            <a:r>
              <a:rPr lang="en-US" sz="3300" b="1" dirty="0" smtClean="0">
                <a:latin typeface="Maiandra GD" pitchFamily="34" charset="0"/>
              </a:rPr>
              <a:t> Facilities </a:t>
            </a:r>
          </a:p>
          <a:p>
            <a:pPr marL="523875" indent="-457200">
              <a:lnSpc>
                <a:spcPct val="120000"/>
              </a:lnSpc>
              <a:buFont typeface="Wingdings" panose="05000000000000000000" pitchFamily="2" charset="2"/>
              <a:buChar char="Ø"/>
              <a:defRPr/>
            </a:pPr>
            <a:r>
              <a:rPr lang="en-US" sz="3300" b="1" dirty="0" smtClean="0">
                <a:latin typeface="Maiandra GD" pitchFamily="34" charset="0"/>
              </a:rPr>
              <a:t> Catering </a:t>
            </a:r>
          </a:p>
          <a:p>
            <a:pPr marL="638175" indent="-571500">
              <a:lnSpc>
                <a:spcPct val="120000"/>
              </a:lnSpc>
              <a:buFont typeface="Wingdings" panose="05000000000000000000" pitchFamily="2" charset="2"/>
              <a:buChar char="Ø"/>
              <a:defRPr/>
            </a:pPr>
            <a:r>
              <a:rPr lang="en-US" sz="3600" b="1" dirty="0" smtClean="0">
                <a:latin typeface="Maiandra GD" pitchFamily="34" charset="0"/>
                <a:cs typeface="Vani" pitchFamily="34" charset="0"/>
              </a:rPr>
              <a:t>Speaker </a:t>
            </a:r>
          </a:p>
          <a:p>
            <a:pPr marL="638175" indent="-571500">
              <a:lnSpc>
                <a:spcPct val="120000"/>
              </a:lnSpc>
              <a:buFont typeface="Wingdings" panose="05000000000000000000" pitchFamily="2" charset="2"/>
              <a:buChar char="Ø"/>
              <a:defRPr/>
            </a:pPr>
            <a:r>
              <a:rPr lang="en-US" sz="3600" b="1" dirty="0" smtClean="0">
                <a:latin typeface="Maiandra GD" pitchFamily="34" charset="0"/>
                <a:cs typeface="Vani" pitchFamily="34" charset="0"/>
              </a:rPr>
              <a:t>Performer</a:t>
            </a:r>
          </a:p>
          <a:p>
            <a:pPr marL="523875" indent="-457200">
              <a:lnSpc>
                <a:spcPct val="120000"/>
              </a:lnSpc>
              <a:defRPr/>
            </a:pPr>
            <a:r>
              <a:rPr lang="en-US" sz="3600" b="1" dirty="0" smtClean="0">
                <a:latin typeface="Maiandra GD" pitchFamily="34" charset="0"/>
                <a:cs typeface="Vani" pitchFamily="34" charset="0"/>
              </a:rPr>
              <a:t>O</a:t>
            </a:r>
            <a:r>
              <a:rPr lang="en-US" sz="3300" b="1" dirty="0" smtClean="0">
                <a:latin typeface="Maiandra GD" pitchFamily="34" charset="0"/>
              </a:rPr>
              <a:t>ther service to the University.</a:t>
            </a:r>
          </a:p>
          <a:p>
            <a:pPr marL="66675">
              <a:lnSpc>
                <a:spcPct val="120000"/>
              </a:lnSpc>
              <a:defRPr/>
            </a:pPr>
            <a:r>
              <a:rPr lang="en-US" sz="3300" b="1" dirty="0" smtClean="0">
                <a:latin typeface="Maiandra GD" pitchFamily="34" charset="0"/>
              </a:rPr>
              <a:t>**Services </a:t>
            </a:r>
            <a:r>
              <a:rPr lang="en-US" sz="3300" b="1" u="sng" dirty="0" smtClean="0">
                <a:latin typeface="Maiandra GD" pitchFamily="34" charset="0"/>
              </a:rPr>
              <a:t>cannot</a:t>
            </a:r>
            <a:r>
              <a:rPr lang="en-US" sz="3300" b="1" dirty="0" smtClean="0">
                <a:latin typeface="Maiandra GD" pitchFamily="34" charset="0"/>
              </a:rPr>
              <a:t> be purchased on a p-card.**</a:t>
            </a:r>
          </a:p>
          <a:p>
            <a:pPr indent="-274320">
              <a:buFontTx/>
              <a:buNone/>
              <a:defRPr/>
            </a:pPr>
            <a:endParaRPr lang="en-US" sz="1800" b="1" dirty="0" smtClean="0">
              <a:latin typeface="Maiandra G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8987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xternal/Internal Us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Internal us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18284</TotalTime>
  <Words>876</Words>
  <Application>Microsoft Office PowerPoint</Application>
  <PresentationFormat>On-screen Show (4:3)</PresentationFormat>
  <Paragraphs>209</Paragraphs>
  <Slides>24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42" baseType="lpstr">
      <vt:lpstr>Microsoft YaHei</vt:lpstr>
      <vt:lpstr>Microsoft YaHei UI</vt:lpstr>
      <vt:lpstr>Arial</vt:lpstr>
      <vt:lpstr>Arial Rounded MT Bold</vt:lpstr>
      <vt:lpstr>Berlin Sans FB</vt:lpstr>
      <vt:lpstr>Bodoni MT</vt:lpstr>
      <vt:lpstr>Calibri</vt:lpstr>
      <vt:lpstr>Candara</vt:lpstr>
      <vt:lpstr>Garamond</vt:lpstr>
      <vt:lpstr>Maiandra GD</vt:lpstr>
      <vt:lpstr>Microsoft Tai Le</vt:lpstr>
      <vt:lpstr>Oswald Regular</vt:lpstr>
      <vt:lpstr>Times New Roman</vt:lpstr>
      <vt:lpstr>Vani</vt:lpstr>
      <vt:lpstr>Wingdings</vt:lpstr>
      <vt:lpstr>Wingdings 2</vt:lpstr>
      <vt:lpstr>External/Internal Use</vt:lpstr>
      <vt:lpstr>Internal use</vt:lpstr>
      <vt:lpstr>PROCUREMENT TRAINING</vt:lpstr>
      <vt:lpstr>Procurement Department</vt:lpstr>
      <vt:lpstr>Procurement Department</vt:lpstr>
      <vt:lpstr>Purchasing Thresholds</vt:lpstr>
      <vt:lpstr>UHCL CONTRACT PROCUREMENT PROCEDURES</vt:lpstr>
      <vt:lpstr>FORMAL AND INFORMAL BIDS</vt:lpstr>
      <vt:lpstr>TRIVIA QUESTION</vt:lpstr>
      <vt:lpstr>PURCHASE REQ When and Why?</vt:lpstr>
      <vt:lpstr>CONTRACT REQ When and Why?</vt:lpstr>
      <vt:lpstr>PowerPoint Presentation</vt:lpstr>
      <vt:lpstr>PowerPoint Presentation</vt:lpstr>
      <vt:lpstr>Most Common Type of           ContractsCONTRACTS</vt:lpstr>
      <vt:lpstr>STANDARD AGREEMENTS</vt:lpstr>
      <vt:lpstr>NON-STANDARD AGREEMENTS</vt:lpstr>
      <vt:lpstr>PowerPoint Presentation</vt:lpstr>
      <vt:lpstr>Standard Contract Addendum (SCA)</vt:lpstr>
      <vt:lpstr> STANDARD CONTRACT AMENDMENT Used to change an existing contract  </vt:lpstr>
      <vt:lpstr>TRIVIA QUESTION</vt:lpstr>
      <vt:lpstr>PowerPoint Presentation</vt:lpstr>
      <vt:lpstr>PowerPoint Presentation</vt:lpstr>
      <vt:lpstr>VOUCHER  PURCHASES UNDER $5,000.00</vt:lpstr>
      <vt:lpstr>P-CARD PURCHASES UNDER $5,000.00</vt:lpstr>
      <vt:lpstr>LIABILITY &amp; RISK MANAGEMENT</vt:lpstr>
      <vt:lpstr>Food Service Waiver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Freelance 2</dc:creator>
  <cp:lastModifiedBy>Raines, Patricia Gail</cp:lastModifiedBy>
  <cp:revision>165</cp:revision>
  <cp:lastPrinted>2019-05-02T19:33:22Z</cp:lastPrinted>
  <dcterms:created xsi:type="dcterms:W3CDTF">2012-03-22T21:45:24Z</dcterms:created>
  <dcterms:modified xsi:type="dcterms:W3CDTF">2019-08-29T15:16:15Z</dcterms:modified>
</cp:coreProperties>
</file>